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0"/>
  </p:notesMasterIdLst>
  <p:handoutMasterIdLst>
    <p:handoutMasterId r:id="rId91"/>
  </p:handoutMasterIdLst>
  <p:sldIdLst>
    <p:sldId id="256" r:id="rId2"/>
    <p:sldId id="662" r:id="rId3"/>
    <p:sldId id="658" r:id="rId4"/>
    <p:sldId id="657" r:id="rId5"/>
    <p:sldId id="654" r:id="rId6"/>
    <p:sldId id="656" r:id="rId7"/>
    <p:sldId id="653" r:id="rId8"/>
    <p:sldId id="661" r:id="rId9"/>
    <p:sldId id="660" r:id="rId10"/>
    <p:sldId id="663" r:id="rId11"/>
    <p:sldId id="655" r:id="rId12"/>
    <p:sldId id="659" r:id="rId13"/>
    <p:sldId id="664" r:id="rId14"/>
    <p:sldId id="665" r:id="rId15"/>
    <p:sldId id="666" r:id="rId16"/>
    <p:sldId id="667" r:id="rId17"/>
    <p:sldId id="668" r:id="rId18"/>
    <p:sldId id="672" r:id="rId19"/>
    <p:sldId id="678" r:id="rId20"/>
    <p:sldId id="679" r:id="rId21"/>
    <p:sldId id="680" r:id="rId22"/>
    <p:sldId id="681" r:id="rId23"/>
    <p:sldId id="683" r:id="rId24"/>
    <p:sldId id="684" r:id="rId25"/>
    <p:sldId id="685" r:id="rId26"/>
    <p:sldId id="692" r:id="rId27"/>
    <p:sldId id="693" r:id="rId28"/>
    <p:sldId id="694" r:id="rId29"/>
    <p:sldId id="695" r:id="rId30"/>
    <p:sldId id="699" r:id="rId31"/>
    <p:sldId id="700" r:id="rId32"/>
    <p:sldId id="701" r:id="rId33"/>
    <p:sldId id="708" r:id="rId34"/>
    <p:sldId id="709" r:id="rId35"/>
    <p:sldId id="716" r:id="rId36"/>
    <p:sldId id="717" r:id="rId37"/>
    <p:sldId id="718" r:id="rId38"/>
    <p:sldId id="719" r:id="rId39"/>
    <p:sldId id="720" r:id="rId40"/>
    <p:sldId id="721" r:id="rId41"/>
    <p:sldId id="723" r:id="rId42"/>
    <p:sldId id="725" r:id="rId43"/>
    <p:sldId id="726" r:id="rId44"/>
    <p:sldId id="727" r:id="rId45"/>
    <p:sldId id="728" r:id="rId46"/>
    <p:sldId id="729" r:id="rId47"/>
    <p:sldId id="730" r:id="rId48"/>
    <p:sldId id="733" r:id="rId49"/>
    <p:sldId id="734" r:id="rId50"/>
    <p:sldId id="737" r:id="rId51"/>
    <p:sldId id="738" r:id="rId52"/>
    <p:sldId id="739" r:id="rId53"/>
    <p:sldId id="740" r:id="rId54"/>
    <p:sldId id="743" r:id="rId55"/>
    <p:sldId id="745" r:id="rId56"/>
    <p:sldId id="746" r:id="rId57"/>
    <p:sldId id="669" r:id="rId58"/>
    <p:sldId id="747" r:id="rId59"/>
    <p:sldId id="748" r:id="rId60"/>
    <p:sldId id="749" r:id="rId61"/>
    <p:sldId id="750" r:id="rId62"/>
    <p:sldId id="751" r:id="rId63"/>
    <p:sldId id="754" r:id="rId64"/>
    <p:sldId id="755" r:id="rId65"/>
    <p:sldId id="756" r:id="rId66"/>
    <p:sldId id="757" r:id="rId67"/>
    <p:sldId id="758" r:id="rId68"/>
    <p:sldId id="759" r:id="rId69"/>
    <p:sldId id="760" r:id="rId70"/>
    <p:sldId id="761" r:id="rId71"/>
    <p:sldId id="762" r:id="rId72"/>
    <p:sldId id="780" r:id="rId73"/>
    <p:sldId id="781" r:id="rId74"/>
    <p:sldId id="782" r:id="rId75"/>
    <p:sldId id="783" r:id="rId76"/>
    <p:sldId id="767" r:id="rId77"/>
    <p:sldId id="768" r:id="rId78"/>
    <p:sldId id="769" r:id="rId79"/>
    <p:sldId id="770" r:id="rId80"/>
    <p:sldId id="771" r:id="rId81"/>
    <p:sldId id="772" r:id="rId82"/>
    <p:sldId id="773" r:id="rId83"/>
    <p:sldId id="774" r:id="rId84"/>
    <p:sldId id="775" r:id="rId85"/>
    <p:sldId id="776" r:id="rId86"/>
    <p:sldId id="777" r:id="rId87"/>
    <p:sldId id="778" r:id="rId88"/>
    <p:sldId id="779" r:id="rId8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E80E9D-7DDB-4EDD-87B3-69D6146055DE}">
          <p14:sldIdLst>
            <p14:sldId id="256"/>
            <p14:sldId id="662"/>
            <p14:sldId id="658"/>
            <p14:sldId id="657"/>
            <p14:sldId id="654"/>
            <p14:sldId id="656"/>
            <p14:sldId id="653"/>
            <p14:sldId id="661"/>
            <p14:sldId id="660"/>
            <p14:sldId id="663"/>
            <p14:sldId id="655"/>
            <p14:sldId id="659"/>
            <p14:sldId id="664"/>
            <p14:sldId id="665"/>
            <p14:sldId id="666"/>
            <p14:sldId id="667"/>
            <p14:sldId id="668"/>
            <p14:sldId id="672"/>
            <p14:sldId id="678"/>
            <p14:sldId id="679"/>
            <p14:sldId id="680"/>
            <p14:sldId id="681"/>
            <p14:sldId id="683"/>
            <p14:sldId id="684"/>
            <p14:sldId id="685"/>
            <p14:sldId id="692"/>
            <p14:sldId id="693"/>
            <p14:sldId id="694"/>
            <p14:sldId id="695"/>
            <p14:sldId id="699"/>
            <p14:sldId id="700"/>
            <p14:sldId id="701"/>
            <p14:sldId id="708"/>
            <p14:sldId id="709"/>
            <p14:sldId id="716"/>
            <p14:sldId id="717"/>
            <p14:sldId id="718"/>
            <p14:sldId id="719"/>
            <p14:sldId id="720"/>
            <p14:sldId id="721"/>
            <p14:sldId id="723"/>
            <p14:sldId id="725"/>
            <p14:sldId id="726"/>
            <p14:sldId id="727"/>
            <p14:sldId id="728"/>
            <p14:sldId id="729"/>
            <p14:sldId id="730"/>
            <p14:sldId id="733"/>
            <p14:sldId id="734"/>
            <p14:sldId id="737"/>
            <p14:sldId id="738"/>
            <p14:sldId id="739"/>
            <p14:sldId id="740"/>
            <p14:sldId id="743"/>
            <p14:sldId id="745"/>
            <p14:sldId id="746"/>
            <p14:sldId id="669"/>
            <p14:sldId id="747"/>
            <p14:sldId id="748"/>
            <p14:sldId id="749"/>
            <p14:sldId id="750"/>
            <p14:sldId id="751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80"/>
            <p14:sldId id="781"/>
            <p14:sldId id="782"/>
            <p14:sldId id="783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hey, Susan" initials="AS" lastIdx="2" clrIdx="0">
    <p:extLst>
      <p:ext uri="{19B8F6BF-5375-455C-9EA6-DF929625EA0E}">
        <p15:presenceInfo xmlns:p15="http://schemas.microsoft.com/office/powerpoint/2012/main" userId="S-1-5-21-2000478354-1844237615-1801674531-160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CDEA"/>
    <a:srgbClr val="B61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60" y="1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Loss in CTR from Link Demotion (US All Non-Navigational)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7.9347065887227744E-2"/>
          <c:y val="0.10909961108530963"/>
          <c:w val="0.87665877921073165"/>
          <c:h val="0.58841654892270334"/>
        </c:manualLayout>
      </c:layout>
      <c:barChart>
        <c:barDir val="col"/>
        <c:grouping val="stacked"/>
        <c:varyColors val="0"/>
        <c:ser>
          <c:idx val="2"/>
          <c:order val="0"/>
          <c:tx>
            <c:strRef>
              <c:f>Sheet1!$C$1</c:f>
              <c:strCache>
                <c:ptCount val="1"/>
                <c:pt idx="0">
                  <c:v>Original CTR of Position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Sheet1!$C$2:$C$5</c:f>
              <c:numCache>
                <c:formatCode>#.000%</c:formatCode>
                <c:ptCount val="4"/>
                <c:pt idx="0" formatCode="0%">
                  <c:v>0.25422700182640712</c:v>
                </c:pt>
                <c:pt idx="1">
                  <c:v>6.9411236109583344E-2</c:v>
                </c:pt>
                <c:pt idx="2">
                  <c:v>4.0313735165013437E-2</c:v>
                </c:pt>
                <c:pt idx="3">
                  <c:v>2.1199155432801483E-2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01-4A8C-B5AE-413EA2A435E0}"/>
            </c:ext>
          </c:extLst>
        </c:ser>
        <c:ser>
          <c:idx val="0"/>
          <c:order val="1"/>
          <c:tx>
            <c:strRef>
              <c:f>Sheet1!$B$1</c:f>
              <c:strCache>
                <c:ptCount val="1"/>
                <c:pt idx="0">
                  <c:v>Gain from Increased Relevance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  <a:alpha val="32000"/>
              </a:schemeClr>
            </a:solidFill>
            <a:ln>
              <a:solidFill>
                <a:schemeClr val="tx1"/>
              </a:solidFill>
            </a:ln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101-4A8C-B5AE-413EA2A435E0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Sheet1!$B$2:$B$5</c:f>
              <c:numCache>
                <c:formatCode>#.000%</c:formatCode>
                <c:ptCount val="4"/>
                <c:pt idx="0" formatCode="General">
                  <c:v>0</c:v>
                </c:pt>
                <c:pt idx="1">
                  <c:v>4.9440847541767717E-2</c:v>
                </c:pt>
                <c:pt idx="2">
                  <c:v>3.4576968735755942E-2</c:v>
                </c:pt>
                <c:pt idx="3">
                  <c:v>1.6675492800853339E-2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01-4A8C-B5AE-413EA2A435E0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Loss from Demotion</c:v>
                </c:pt>
              </c:strCache>
            </c:strRef>
          </c:tx>
          <c:spPr>
            <a:noFill/>
            <a:ln>
              <a:solidFill>
                <a:srgbClr val="FF0000"/>
              </a:solidFill>
              <a:prstDash val="dash"/>
            </a:ln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101-4A8C-B5AE-413EA2A435E0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Control 
(1st Position)</c:v>
                </c:pt>
                <c:pt idx="1">
                  <c:v>(1,3)</c:v>
                </c:pt>
                <c:pt idx="2">
                  <c:v>(1,5)</c:v>
                </c:pt>
                <c:pt idx="3">
                  <c:v>(1,10)</c:v>
                </c:pt>
              </c:strCache>
            </c:strRef>
          </c:cat>
          <c:val>
            <c:numRef>
              <c:f>Sheet1!$D$2:$D$5</c:f>
              <c:numCache>
                <c:formatCode>#.000%</c:formatCode>
                <c:ptCount val="4"/>
                <c:pt idx="0">
                  <c:v>0</c:v>
                </c:pt>
                <c:pt idx="1">
                  <c:v>0.13537491817505617</c:v>
                </c:pt>
                <c:pt idx="2">
                  <c:v>0.17933629792563791</c:v>
                </c:pt>
                <c:pt idx="3">
                  <c:v>0.21635235359275248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01-4A8C-B5AE-413EA2A435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148111840"/>
        <c:axId val="146617024"/>
      </c:bar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Total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val>
            <c:numRef>
              <c:f>Sheet1!$E$2:$E$5</c:f>
              <c:numCache>
                <c:formatCode>#.000%</c:formatCode>
                <c:ptCount val="4"/>
                <c:pt idx="0">
                  <c:v>0.25422700182640712</c:v>
                </c:pt>
                <c:pt idx="1">
                  <c:v>0.11885208365135094</c:v>
                </c:pt>
                <c:pt idx="2">
                  <c:v>7.4890703900769393E-2</c:v>
                </c:pt>
                <c:pt idx="3">
                  <c:v>3.7874648233654856E-2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101-4A8C-B5AE-413EA2A435E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marker>
            <c:symbol val="none"/>
          </c:marker>
          <c:val>
            <c:numRef>
              <c:f>Sheet1!$F$2:$F$5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101-4A8C-B5AE-413EA2A435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574360"/>
        <c:axId val="145573968"/>
      </c:lineChart>
      <c:catAx>
        <c:axId val="148111840"/>
        <c:scaling>
          <c:orientation val="minMax"/>
        </c:scaling>
        <c:delete val="0"/>
        <c:axPos val="b"/>
        <c:majorTickMark val="none"/>
        <c:minorTickMark val="none"/>
        <c:tickLblPos val="nextTo"/>
        <c:crossAx val="146617024"/>
        <c:crosses val="autoZero"/>
        <c:auto val="1"/>
        <c:lblAlgn val="ctr"/>
        <c:lblOffset val="100"/>
        <c:noMultiLvlLbl val="0"/>
      </c:catAx>
      <c:valAx>
        <c:axId val="146617024"/>
        <c:scaling>
          <c:orientation val="minMax"/>
          <c:max val="0.3500000000000003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CTR</a:t>
                </a:r>
              </a:p>
            </c:rich>
          </c:tx>
          <c:overlay val="0"/>
        </c:title>
        <c:numFmt formatCode="0%" sourceLinked="1"/>
        <c:majorTickMark val="none"/>
        <c:minorTickMark val="none"/>
        <c:tickLblPos val="none"/>
        <c:crossAx val="148111840"/>
        <c:crosses val="autoZero"/>
        <c:crossBetween val="between"/>
      </c:valAx>
      <c:valAx>
        <c:axId val="145573968"/>
        <c:scaling>
          <c:orientation val="minMax"/>
        </c:scaling>
        <c:delete val="0"/>
        <c:axPos val="r"/>
        <c:numFmt formatCode="#.000%" sourceLinked="1"/>
        <c:majorTickMark val="none"/>
        <c:minorTickMark val="none"/>
        <c:tickLblPos val="none"/>
        <c:spPr>
          <a:ln>
            <a:noFill/>
          </a:ln>
        </c:spPr>
        <c:crossAx val="145574360"/>
        <c:crosses val="max"/>
        <c:crossBetween val="between"/>
      </c:valAx>
      <c:catAx>
        <c:axId val="145574360"/>
        <c:scaling>
          <c:orientation val="minMax"/>
        </c:scaling>
        <c:delete val="1"/>
        <c:axPos val="b"/>
        <c:majorTickMark val="out"/>
        <c:minorTickMark val="none"/>
        <c:tickLblPos val="none"/>
        <c:crossAx val="145573968"/>
        <c:crosses val="autoZero"/>
        <c:auto val="1"/>
        <c:lblAlgn val="ctr"/>
        <c:lblOffset val="100"/>
        <c:noMultiLvlLbl val="0"/>
      </c:catAx>
    </c:plotArea>
    <c:legend>
      <c:legendPos val="b"/>
      <c:legendEntry>
        <c:idx val="3"/>
        <c:delete val="1"/>
      </c:legendEntry>
      <c:legendEntry>
        <c:idx val="4"/>
        <c:delete val="1"/>
      </c:legendEntry>
      <c:layout>
        <c:manualLayout>
          <c:xMode val="edge"/>
          <c:yMode val="edge"/>
          <c:x val="6.1036204505735075E-2"/>
          <c:y val="0.82644402916075954"/>
          <c:w val="0.86028190112323832"/>
          <c:h val="0.14922837481874873"/>
        </c:manualLayout>
      </c:layout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600">
          <a:latin typeface="Garamond" pitchFamily="18" charset="0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r">
              <a:defRPr sz="1200"/>
            </a:lvl1pPr>
          </a:lstStyle>
          <a:p>
            <a:fld id="{3AA2A26E-8F0C-415C-B845-3C851EB3F23A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r">
              <a:defRPr sz="1200"/>
            </a:lvl1pPr>
          </a:lstStyle>
          <a:p>
            <a:fld id="{8F325B34-51EA-4D9D-B533-71DE37554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839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r">
              <a:defRPr sz="1200"/>
            </a:lvl1pPr>
          </a:lstStyle>
          <a:p>
            <a:fld id="{77EB6D92-6B36-4F1E-A697-D4DE7CBC0B5E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4" tIns="46582" rIns="93164" bIns="4658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64" tIns="46582" rIns="93164" bIns="4658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r">
              <a:defRPr sz="1200"/>
            </a:lvl1pPr>
          </a:lstStyle>
          <a:p>
            <a:fld id="{652F4AA7-057D-4C45-9780-DA79727D7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02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Causal</a:t>
            </a:r>
            <a:r>
              <a:rPr lang="en-US" baseline="0" dirty="0" smtClean="0"/>
              <a:t> trees: estimate average treatment effect within leaves as difference in average outcomes by treatment status (more efficient than average of transformed outcome)</a:t>
            </a:r>
          </a:p>
          <a:p>
            <a:r>
              <a:rPr lang="en-US" baseline="0" dirty="0" smtClean="0"/>
              <a:t> would like to minimize sum(</a:t>
            </a:r>
            <a:r>
              <a:rPr lang="en-US" baseline="0" dirty="0" err="1" smtClean="0"/>
              <a:t>tau_i-hat_tau_i</a:t>
            </a:r>
            <a:r>
              <a:rPr lang="en-US" baseline="0" dirty="0" smtClean="0"/>
              <a:t>)^2, but not feasible, replace this infeasible target by unbiased estimate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4AA7-057D-4C45-9780-DA79727D7DF4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97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Causal</a:t>
            </a:r>
            <a:r>
              <a:rPr lang="en-US" baseline="0" dirty="0" smtClean="0"/>
              <a:t> trees: estimate average treatment effect within leaves as difference in average outcomes by treatment status (more efficient than average of transformed outcome)</a:t>
            </a:r>
          </a:p>
          <a:p>
            <a:r>
              <a:rPr lang="en-US" baseline="0" dirty="0" smtClean="0"/>
              <a:t> would like to minimize sum(</a:t>
            </a:r>
            <a:r>
              <a:rPr lang="en-US" baseline="0" dirty="0" err="1" smtClean="0"/>
              <a:t>tau_i-hat_tau_i</a:t>
            </a:r>
            <a:r>
              <a:rPr lang="en-US" baseline="0" dirty="0" smtClean="0"/>
              <a:t>)^2, but not feasible, replace this infeasible target by unbiased estimate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4AA7-057D-4C45-9780-DA79727D7DF4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4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Causal</a:t>
            </a:r>
            <a:r>
              <a:rPr lang="en-US" baseline="0" dirty="0" smtClean="0"/>
              <a:t> trees: estimate average treatment effect within leaves as difference in average outcomes by treatment status (more efficient than average of transformed outcome)</a:t>
            </a:r>
          </a:p>
          <a:p>
            <a:r>
              <a:rPr lang="en-US" baseline="0" dirty="0" smtClean="0"/>
              <a:t> would like to minimize sum(</a:t>
            </a:r>
            <a:r>
              <a:rPr lang="en-US" baseline="0" dirty="0" err="1" smtClean="0"/>
              <a:t>tau_i-hat_tau_i</a:t>
            </a:r>
            <a:r>
              <a:rPr lang="en-US" baseline="0" dirty="0" smtClean="0"/>
              <a:t>)^2, but not feasible, replace this infeasible target by unbiased estimate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4AA7-057D-4C45-9780-DA79727D7DF4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09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Causal</a:t>
            </a:r>
            <a:r>
              <a:rPr lang="en-US" baseline="0" dirty="0" smtClean="0"/>
              <a:t> trees: estimate average treatment effect within leaves as difference in average outcomes by treatment status (more efficient than average of transformed outcome)</a:t>
            </a:r>
          </a:p>
          <a:p>
            <a:r>
              <a:rPr lang="en-US" baseline="0" dirty="0" smtClean="0"/>
              <a:t> would like to minimize sum(</a:t>
            </a:r>
            <a:r>
              <a:rPr lang="en-US" baseline="0" dirty="0" err="1" smtClean="0"/>
              <a:t>tau_i-hat_tau_i</a:t>
            </a:r>
            <a:r>
              <a:rPr lang="en-US" baseline="0" dirty="0" smtClean="0"/>
              <a:t>)^2, but not feasible, replace this infeasible target by unbiased estimate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4AA7-057D-4C45-9780-DA79727D7DF4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34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Causal</a:t>
            </a:r>
            <a:r>
              <a:rPr lang="en-US" baseline="0" dirty="0" smtClean="0"/>
              <a:t> trees: estimate average treatment effect within leaves as difference in average outcomes by treatment status (more efficient than average of transformed outcome)</a:t>
            </a:r>
          </a:p>
          <a:p>
            <a:r>
              <a:rPr lang="en-US" baseline="0" dirty="0" smtClean="0"/>
              <a:t> would like to minimize sum(</a:t>
            </a:r>
            <a:r>
              <a:rPr lang="en-US" baseline="0" dirty="0" err="1" smtClean="0"/>
              <a:t>tau_i-hat_tau_i</a:t>
            </a:r>
            <a:r>
              <a:rPr lang="en-US" baseline="0" dirty="0" smtClean="0"/>
              <a:t>)^2, but not feasible, replace this infeasible target by unbiased estimate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4AA7-057D-4C45-9780-DA79727D7DF4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46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Causal</a:t>
            </a:r>
            <a:r>
              <a:rPr lang="en-US" baseline="0" dirty="0" smtClean="0"/>
              <a:t> trees: estimate average treatment effect within leaves as difference in average outcomes by treatment status (more efficient than average of transformed outcome)</a:t>
            </a:r>
          </a:p>
          <a:p>
            <a:r>
              <a:rPr lang="en-US" baseline="0" dirty="0" smtClean="0"/>
              <a:t> would like to minimize sum(</a:t>
            </a:r>
            <a:r>
              <a:rPr lang="en-US" baseline="0" dirty="0" err="1" smtClean="0"/>
              <a:t>tau_i-hat_tau_i</a:t>
            </a:r>
            <a:r>
              <a:rPr lang="en-US" baseline="0" dirty="0" smtClean="0"/>
              <a:t>)^2, but not feasible, replace this infeasible target by unbiased estimate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4AA7-057D-4C45-9780-DA79727D7DF4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31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8B323866-4C15-4B00-BC06-2E12190AD3CF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FE7112DE-9AFD-4604-9485-6EC6A0CD3D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3866-4C15-4B00-BC06-2E12190AD3CF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12DE-9AFD-4604-9485-6EC6A0CD3D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3866-4C15-4B00-BC06-2E12190AD3CF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12DE-9AFD-4604-9485-6EC6A0CD3D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3866-4C15-4B00-BC06-2E12190AD3CF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12DE-9AFD-4604-9485-6EC6A0CD3D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8B323866-4C15-4B00-BC06-2E12190AD3CF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FE7112DE-9AFD-4604-9485-6EC6A0CD3D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3866-4C15-4B00-BC06-2E12190AD3CF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12DE-9AFD-4604-9485-6EC6A0CD3D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3866-4C15-4B00-BC06-2E12190AD3CF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12DE-9AFD-4604-9485-6EC6A0CD3D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3866-4C15-4B00-BC06-2E12190AD3CF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12DE-9AFD-4604-9485-6EC6A0CD3D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3866-4C15-4B00-BC06-2E12190AD3CF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12DE-9AFD-4604-9485-6EC6A0CD3D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3866-4C15-4B00-BC06-2E12190AD3CF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12DE-9AFD-4604-9485-6EC6A0CD3D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3866-4C15-4B00-BC06-2E12190AD3CF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12DE-9AFD-4604-9485-6EC6A0CD3D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B323866-4C15-4B00-BC06-2E12190AD3CF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E7112DE-9AFD-4604-9485-6EC6A0CD3D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3657600"/>
            <a:ext cx="6858000" cy="1295400"/>
          </a:xfrm>
        </p:spPr>
        <p:txBody>
          <a:bodyPr>
            <a:noAutofit/>
          </a:bodyPr>
          <a:lstStyle/>
          <a:p>
            <a:r>
              <a:rPr lang="en-US" sz="2800" dirty="0" smtClean="0"/>
              <a:t>Classification and Regression Trees (CART) and Causal Trees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895350"/>
          </a:xfrm>
        </p:spPr>
        <p:txBody>
          <a:bodyPr>
            <a:normAutofit/>
          </a:bodyPr>
          <a:lstStyle/>
          <a:p>
            <a:r>
              <a:rPr lang="en-US" dirty="0" smtClean="0"/>
              <a:t>Susan Athey, Stanford University</a:t>
            </a:r>
          </a:p>
          <a:p>
            <a:r>
              <a:rPr lang="en-US" dirty="0" smtClean="0"/>
              <a:t>Machine Learning and Causal Inference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4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tradeoffs in tree depth?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First: note that in-sample MSE doesn’t guide you</a:t>
            </a:r>
          </a:p>
          <a:p>
            <a:pPr lvl="1"/>
            <a:r>
              <a:rPr lang="en-US" dirty="0" smtClean="0"/>
              <a:t>It always increases with depth</a:t>
            </a:r>
          </a:p>
          <a:p>
            <a:endParaRPr lang="en-US" dirty="0" smtClean="0"/>
          </a:p>
          <a:p>
            <a:r>
              <a:rPr lang="en-US" dirty="0" smtClean="0"/>
              <a:t>Tradeoff as you grow tree deeper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ore personalized predictions</a:t>
            </a:r>
          </a:p>
          <a:p>
            <a:pPr lvl="1"/>
            <a:r>
              <a:rPr lang="en-US" dirty="0" smtClean="0"/>
              <a:t>More biased estimates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152400"/>
            <a:ext cx="85344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Regression Trees for Prediction: Components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57200" y="800100"/>
                <a:ext cx="8534400" cy="579882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Model and Estimation</a:t>
                </a:r>
              </a:p>
              <a:p>
                <a:pPr marL="731520" lvl="1" indent="-457200">
                  <a:buFont typeface="+mj-lt"/>
                  <a:buAutoNum type="alphaUcPeriod"/>
                </a:pPr>
                <a:r>
                  <a:rPr lang="en-US" sz="2100" dirty="0" smtClean="0"/>
                  <a:t>Model type: Tree structure</a:t>
                </a:r>
              </a:p>
              <a:p>
                <a:pPr marL="731520" lvl="1" indent="-457200">
                  <a:buFont typeface="+mj-lt"/>
                  <a:buAutoNum type="alphaUcPeriod"/>
                </a:pPr>
                <a:r>
                  <a:rPr lang="en-US" sz="2100" dirty="0" smtClean="0">
                    <a:solidFill>
                      <a:srgbClr val="FF0000"/>
                    </a:solidFill>
                  </a:rPr>
                  <a:t>Estimator</a:t>
                </a:r>
                <a:r>
                  <a:rPr lang="en-US" sz="21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 smtClean="0"/>
                  <a:t>: sample mean of </a:t>
                </a:r>
                <a:r>
                  <a:rPr lang="en-US" sz="2100" i="1" dirty="0" smtClean="0"/>
                  <a:t>Y</a:t>
                </a:r>
                <a:r>
                  <a:rPr lang="en-US" sz="2100" i="1" baseline="-25000" dirty="0" smtClean="0"/>
                  <a:t>i</a:t>
                </a:r>
                <a:r>
                  <a:rPr lang="en-US" sz="2100" dirty="0" smtClean="0"/>
                  <a:t> within leaf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100" dirty="0" smtClean="0"/>
              </a:p>
              <a:p>
                <a:pPr marL="731520" lvl="1" indent="-457200">
                  <a:buFont typeface="+mj-lt"/>
                  <a:buAutoNum type="alphaUcPeriod"/>
                </a:pPr>
                <a:r>
                  <a:rPr lang="en-US" sz="2100" dirty="0" smtClean="0"/>
                  <a:t>Set of candidate estimators </a:t>
                </a:r>
                <a:r>
                  <a:rPr lang="en-US" sz="2100" i="1" dirty="0"/>
                  <a:t>C</a:t>
                </a:r>
                <a:r>
                  <a:rPr lang="en-US" sz="2100" dirty="0" smtClean="0"/>
                  <a:t>: correspond to different specifications of how tree is split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Criterion </a:t>
                </a:r>
                <a:r>
                  <a:rPr lang="en-US" sz="2400" dirty="0" smtClean="0"/>
                  <a:t>function (for fixed tuning parameter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 smtClean="0"/>
                  <a:t>)</a:t>
                </a:r>
                <a:endParaRPr lang="en-US" sz="2400" dirty="0"/>
              </a:p>
              <a:p>
                <a:pPr marL="731520" lvl="1" indent="-457200">
                  <a:buFont typeface="+mj-lt"/>
                  <a:buAutoNum type="alphaUcPeriod"/>
                </a:pPr>
                <a:r>
                  <a:rPr lang="en-US" sz="2000" dirty="0">
                    <a:solidFill>
                      <a:srgbClr val="FF0000"/>
                    </a:solidFill>
                  </a:rPr>
                  <a:t>In-sample Goodness-of-fit function</a:t>
                </a:r>
                <a:r>
                  <a:rPr lang="en-US" sz="2000" dirty="0"/>
                  <a:t>: </a:t>
                </a:r>
                <a:endParaRPr lang="en-US" sz="2000" dirty="0" smtClean="0"/>
              </a:p>
              <a:p>
                <a:pPr marL="274320" lvl="1" indent="0" algn="ctr">
                  <a:buNone/>
                </a:pPr>
                <a:r>
                  <a:rPr lang="en-US" sz="2000" dirty="0" err="1" smtClean="0"/>
                  <a:t>Q</a:t>
                </a:r>
                <a:r>
                  <a:rPr lang="en-US" sz="2000" baseline="30000" dirty="0" err="1" smtClean="0"/>
                  <a:t>is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= </a:t>
                </a:r>
                <a:r>
                  <a:rPr lang="en-US" sz="2000" dirty="0" smtClean="0"/>
                  <a:t>-MSE </a:t>
                </a:r>
                <a:r>
                  <a:rPr lang="en-US" sz="2000" dirty="0"/>
                  <a:t>(Mean Squared Error</a:t>
                </a:r>
                <a:r>
                  <a:rPr lang="en-US" sz="2000" dirty="0" smtClean="0"/>
                  <a:t>)=-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box>
                    <m:nary>
                      <m:naryPr>
                        <m:chr m:val="∑"/>
                        <m:limLoc m:val="subSup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 smtClean="0"/>
              </a:p>
              <a:p>
                <a:pPr marL="731520" lvl="1" indent="-457200">
                  <a:buFont typeface="+mj-lt"/>
                  <a:buAutoNum type="alphaUcPeriod"/>
                </a:pPr>
                <a:r>
                  <a:rPr lang="en-US" sz="2100" dirty="0" smtClean="0"/>
                  <a:t>Structure and use of criterion</a:t>
                </a:r>
              </a:p>
              <a:p>
                <a:pPr marL="1005840" lvl="2" indent="-457200">
                  <a:buFont typeface="+mj-lt"/>
                  <a:buAutoNum type="romanLcPeriod"/>
                </a:pPr>
                <a:r>
                  <a:rPr lang="en-US" sz="1800" dirty="0" smtClean="0"/>
                  <a:t>Criterion: </a:t>
                </a:r>
                <a:r>
                  <a:rPr lang="en-US" sz="1800" dirty="0" err="1" smtClean="0"/>
                  <a:t>Q</a:t>
                </a:r>
                <a:r>
                  <a:rPr lang="en-US" sz="1800" baseline="30000" dirty="0" err="1" smtClean="0"/>
                  <a:t>crit</a:t>
                </a:r>
                <a:r>
                  <a:rPr lang="en-US" sz="1800" dirty="0" smtClean="0"/>
                  <a:t> = </a:t>
                </a:r>
                <a:r>
                  <a:rPr lang="en-US" sz="1800" dirty="0" err="1"/>
                  <a:t>Q</a:t>
                </a:r>
                <a:r>
                  <a:rPr lang="en-US" sz="1800" baseline="30000" dirty="0" err="1"/>
                  <a:t>is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–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x # </a:t>
                </a:r>
                <a:r>
                  <a:rPr lang="en-US" sz="1800" dirty="0" smtClean="0"/>
                  <a:t>leaves</a:t>
                </a:r>
              </a:p>
              <a:p>
                <a:pPr marL="1005840" lvl="2" indent="-457200">
                  <a:buFont typeface="+mj-lt"/>
                  <a:buAutoNum type="romanLcPeriod"/>
                </a:pPr>
                <a:r>
                  <a:rPr lang="en-US" sz="1700" dirty="0"/>
                  <a:t>Select </a:t>
                </a:r>
                <a:r>
                  <a:rPr lang="en-US" sz="1700" dirty="0" smtClean="0"/>
                  <a:t>member </a:t>
                </a:r>
                <a:r>
                  <a:rPr lang="en-US" sz="1700" dirty="0"/>
                  <a:t>of </a:t>
                </a:r>
                <a:r>
                  <a:rPr lang="en-US" sz="1700" dirty="0" smtClean="0"/>
                  <a:t>set </a:t>
                </a:r>
                <a:r>
                  <a:rPr lang="en-US" sz="1700" dirty="0"/>
                  <a:t>of candidate estimators that </a:t>
                </a:r>
                <a:r>
                  <a:rPr lang="en-US" sz="1700" dirty="0" smtClean="0"/>
                  <a:t>maximizes </a:t>
                </a:r>
                <a:r>
                  <a:rPr lang="en-US" sz="1600" dirty="0" err="1"/>
                  <a:t>Q</a:t>
                </a:r>
                <a:r>
                  <a:rPr lang="en-US" sz="1600" baseline="30000" dirty="0" err="1"/>
                  <a:t>crit</a:t>
                </a:r>
                <a:r>
                  <a:rPr lang="en-US" sz="1700" dirty="0" smtClean="0"/>
                  <a:t>, </a:t>
                </a:r>
                <a:r>
                  <a:rPr lang="en-US" sz="1700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Cross-validation approach</a:t>
                </a:r>
                <a:endParaRPr lang="en-US" sz="1500" dirty="0"/>
              </a:p>
              <a:p>
                <a:pPr marL="731520" lvl="1" indent="-457200">
                  <a:buFont typeface="+mj-lt"/>
                  <a:buAutoNum type="alphaUcPeriod"/>
                </a:pPr>
                <a:r>
                  <a:rPr lang="en-US" sz="2000" dirty="0" smtClean="0"/>
                  <a:t>Approach: Cross-validation on grid of tuning parameters.  Select tuning parameter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 smtClean="0"/>
                  <a:t> with highest Out-of-sample Goodness-of-Fit </a:t>
                </a:r>
                <a:r>
                  <a:rPr lang="en-US" sz="2000" dirty="0" err="1" smtClean="0"/>
                  <a:t>Q</a:t>
                </a:r>
                <a:r>
                  <a:rPr lang="en-US" sz="2000" baseline="30000" dirty="0" err="1" smtClean="0"/>
                  <a:t>os</a:t>
                </a:r>
                <a:r>
                  <a:rPr lang="en-US" sz="2000" dirty="0" smtClean="0"/>
                  <a:t>.</a:t>
                </a:r>
              </a:p>
              <a:p>
                <a:pPr marL="731520" lvl="1" indent="-457200">
                  <a:buFont typeface="+mj-lt"/>
                  <a:buAutoNum type="alphaUcPeriod"/>
                </a:pPr>
                <a:r>
                  <a:rPr lang="en-US" sz="2000" dirty="0" smtClean="0">
                    <a:solidFill>
                      <a:srgbClr val="FF0000"/>
                    </a:solidFill>
                  </a:rPr>
                  <a:t>Out-of-sample Goodness-of-fit function</a:t>
                </a:r>
                <a:r>
                  <a:rPr lang="en-US" sz="2000" dirty="0" smtClean="0"/>
                  <a:t>: </a:t>
                </a:r>
                <a:r>
                  <a:rPr lang="en-US" sz="2000" dirty="0" err="1" smtClean="0"/>
                  <a:t>Q</a:t>
                </a:r>
                <a:r>
                  <a:rPr lang="en-US" sz="2000" baseline="30000" dirty="0" err="1" smtClean="0"/>
                  <a:t>os</a:t>
                </a:r>
                <a:r>
                  <a:rPr lang="en-US" sz="2000" dirty="0" smtClean="0"/>
                  <a:t> = -MSE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00100"/>
                <a:ext cx="8534400" cy="5798820"/>
              </a:xfrm>
              <a:prstGeom prst="rect">
                <a:avLst/>
              </a:prstGeom>
              <a:blipFill>
                <a:blip r:embed="rId2"/>
                <a:stretch>
                  <a:fillRect l="-643" t="-840" r="-1571" b="-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8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652" t="11487" r="13307"/>
          <a:stretch/>
        </p:blipFill>
        <p:spPr>
          <a:xfrm>
            <a:off x="718822" y="2144715"/>
            <a:ext cx="7439796" cy="26958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94835" y="2996213"/>
            <a:ext cx="676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94835" y="3615898"/>
            <a:ext cx="65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Tune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Cross Validation Work?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09032" y="5322180"/>
            <a:ext cx="55088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Tuning Set = 1/5 of Training Set</a:t>
            </a:r>
            <a:endParaRPr lang="en-US" sz="3200" dirty="0"/>
          </a:p>
        </p:txBody>
      </p:sp>
      <p:sp>
        <p:nvSpPr>
          <p:cNvPr id="7" name="Left Brace 6"/>
          <p:cNvSpPr/>
          <p:nvPr/>
        </p:nvSpPr>
        <p:spPr>
          <a:xfrm rot="5400000">
            <a:off x="4320629" y="-164056"/>
            <a:ext cx="426542" cy="4191000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5400000">
            <a:off x="1495503" y="1338035"/>
            <a:ext cx="426542" cy="1186818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695700" y="134884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CV-Training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0574" y="134884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CV-Tuning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1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Cross-Validation Mechanics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Loop over cross-validation samples</a:t>
                </a:r>
              </a:p>
              <a:p>
                <a:pPr lvl="1"/>
                <a:r>
                  <a:rPr lang="en-US" dirty="0" smtClean="0"/>
                  <a:t>Train a deep tree on CV-training subset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Loop over penalty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Loop over cross-validation samples</a:t>
                </a:r>
              </a:p>
              <a:p>
                <a:pPr lvl="2"/>
                <a:r>
                  <a:rPr lang="en-US" dirty="0" smtClean="0"/>
                  <a:t>Prune the tree according to penalty</a:t>
                </a:r>
              </a:p>
              <a:p>
                <a:pPr lvl="2"/>
                <a:r>
                  <a:rPr lang="en-US" dirty="0"/>
                  <a:t>Calculate new MSE of tree</a:t>
                </a:r>
              </a:p>
              <a:p>
                <a:pPr lvl="1"/>
                <a:r>
                  <a:rPr lang="en-US" dirty="0" smtClean="0"/>
                  <a:t>Average (over c-v samples) the MSE for this penalty </a:t>
                </a:r>
              </a:p>
              <a:p>
                <a:pPr lvl="2"/>
                <a:endParaRPr lang="en-US" dirty="0"/>
              </a:p>
              <a:p>
                <a:r>
                  <a:rPr lang="en-US" dirty="0" smtClean="0"/>
                  <a:t>Choose the penalty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 that gives the best average MSE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71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penalty parameter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133600"/>
            <a:ext cx="55435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4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example code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21" y="1447800"/>
            <a:ext cx="63767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2114"/>
            <a:ext cx="5152209" cy="32986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491409"/>
            <a:ext cx="5181600" cy="333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19400"/>
            <a:ext cx="6391617" cy="79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Basic Policy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transfer program in the world must determine…</a:t>
            </a:r>
          </a:p>
          <a:p>
            <a:pPr lvl="1"/>
            <a:r>
              <a:rPr lang="en-US" dirty="0" smtClean="0"/>
              <a:t>Who is eligible for the transfer</a:t>
            </a:r>
          </a:p>
          <a:p>
            <a:r>
              <a:rPr lang="en-US" dirty="0" smtClean="0"/>
              <a:t>Typical goal of redistributive programs</a:t>
            </a:r>
          </a:p>
          <a:p>
            <a:pPr lvl="1"/>
            <a:r>
              <a:rPr lang="en-US" dirty="0" smtClean="0"/>
              <a:t>Transfer to neediest</a:t>
            </a:r>
          </a:p>
          <a:p>
            <a:r>
              <a:rPr lang="en-US" dirty="0" smtClean="0"/>
              <a:t>But identifying the neediest is easier said than done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9800" y="54102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Thanks to </a:t>
            </a:r>
            <a:r>
              <a:rPr lang="en-US" dirty="0" err="1" smtClean="0"/>
              <a:t>Sendhil</a:t>
            </a:r>
            <a:r>
              <a:rPr lang="en-US" dirty="0" smtClean="0"/>
              <a:t> Mullainathan for providing this worked out example….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4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Typical Poverty Scorecard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42" y="1007564"/>
            <a:ext cx="6314906" cy="58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1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goal of prediction?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Machine learning answer:</a:t>
                </a:r>
              </a:p>
              <a:p>
                <a:pPr lvl="1"/>
                <a:r>
                  <a:rPr lang="en-US" dirty="0" smtClean="0"/>
                  <a:t>Smallest mean-squared error in a test set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Formally:</a:t>
                </a:r>
              </a:p>
              <a:p>
                <a:pPr lvl="1"/>
                <a:r>
                  <a:rPr lang="en-US" dirty="0"/>
                  <a:t>L</a:t>
                </a:r>
                <a:r>
                  <a:rPr lang="en-US" dirty="0" smtClean="0"/>
                  <a:t>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𝑡𝑒</m:t>
                        </m:r>
                      </m:sup>
                    </m:sSup>
                  </m:oMath>
                </a14:m>
                <a:r>
                  <a:rPr lang="en-US" dirty="0" smtClean="0"/>
                  <a:t> be a test set. </a:t>
                </a:r>
              </a:p>
              <a:p>
                <a:pPr lvl="2"/>
                <a:r>
                  <a:rPr lang="en-US" dirty="0" smtClean="0"/>
                  <a:t>Think of this as a random draw of individuals from a population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be a candidate (estimated) predictor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MSE on test set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𝑡𝑒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box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913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65100"/>
            <a:ext cx="50927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we do better?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component of targeting </a:t>
            </a:r>
            <a:r>
              <a:rPr lang="en-US" dirty="0"/>
              <a:t>is a pure prediction problem</a:t>
            </a:r>
          </a:p>
          <a:p>
            <a:endParaRPr lang="en-US" dirty="0"/>
          </a:p>
          <a:p>
            <a:r>
              <a:rPr lang="en-US" dirty="0"/>
              <a:t>We fundamentally care about getting best predictive </a:t>
            </a:r>
            <a:r>
              <a:rPr lang="en-US" dirty="0" smtClean="0"/>
              <a:t>accuracy</a:t>
            </a:r>
          </a:p>
          <a:p>
            <a:endParaRPr lang="en-US" dirty="0"/>
          </a:p>
          <a:p>
            <a:r>
              <a:rPr lang="en-US" dirty="0"/>
              <a:t>Let’s use this example to illustrate the mechanics of prediction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2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Brazilian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data:</a:t>
            </a:r>
          </a:p>
          <a:p>
            <a:pPr lvl="1"/>
            <a:r>
              <a:rPr lang="en-US" dirty="0" smtClean="0"/>
              <a:t>44,787 data points</a:t>
            </a:r>
          </a:p>
          <a:p>
            <a:pPr lvl="1"/>
            <a:r>
              <a:rPr lang="en-US" dirty="0" smtClean="0"/>
              <a:t>53 variables</a:t>
            </a:r>
          </a:p>
          <a:p>
            <a:pPr lvl="1"/>
            <a:r>
              <a:rPr lang="en-US" dirty="0" smtClean="0"/>
              <a:t>Not very wide? </a:t>
            </a:r>
          </a:p>
          <a:p>
            <a:r>
              <a:rPr lang="en-US" dirty="0"/>
              <a:t>Median </a:t>
            </a:r>
          </a:p>
          <a:p>
            <a:pPr lvl="1"/>
            <a:r>
              <a:rPr lang="en-US" dirty="0"/>
              <a:t>Annual consumption (in dollars): 3918 </a:t>
            </a:r>
          </a:p>
          <a:p>
            <a:pPr lvl="1"/>
            <a:r>
              <a:rPr lang="en-US" dirty="0"/>
              <a:t>348.85 monthly income</a:t>
            </a:r>
          </a:p>
          <a:p>
            <a:r>
              <a:rPr lang="en-US" dirty="0"/>
              <a:t>6 percent below 1.90 poverty line</a:t>
            </a:r>
          </a:p>
          <a:p>
            <a:r>
              <a:rPr lang="en-US" dirty="0"/>
              <a:t>14 percent below the 3.10 poverty line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820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0"/>
            <a:ext cx="8498926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88634" y="852358"/>
            <a:ext cx="23964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Consumption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148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0"/>
            <a:ext cx="844335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88634" y="852358"/>
            <a:ext cx="320512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log (consumption)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979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0"/>
            <a:ext cx="847849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58455" y="1008913"/>
            <a:ext cx="2374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50</a:t>
            </a:r>
            <a:r>
              <a:rPr lang="en-US" sz="2800" b="1" baseline="30000" dirty="0" smtClean="0"/>
              <a:t>th</a:t>
            </a:r>
            <a:r>
              <a:rPr lang="en-US" sz="2800" b="1" dirty="0" smtClean="0"/>
              <a:t> Percentile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643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0"/>
            <a:ext cx="8478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9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8523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0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8476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7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0"/>
            <a:ext cx="8446075" cy="6858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815117" y="170621"/>
            <a:ext cx="6577803" cy="61992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58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Simple method for prediction</a:t>
            </a:r>
          </a:p>
          <a:p>
            <a:pPr lvl="1"/>
            <a:r>
              <a:rPr lang="en-US" dirty="0" smtClean="0"/>
              <a:t>Partition data into subsets by covariates</a:t>
            </a:r>
          </a:p>
          <a:p>
            <a:pPr lvl="1"/>
            <a:r>
              <a:rPr lang="en-US" dirty="0" smtClean="0"/>
              <a:t>Predict using average within each subset</a:t>
            </a:r>
          </a:p>
          <a:p>
            <a:pPr lvl="1"/>
            <a:endParaRPr lang="en-US" dirty="0"/>
          </a:p>
          <a:p>
            <a:r>
              <a:rPr lang="en-US" dirty="0" smtClean="0"/>
              <a:t>Why are regression trees popular?</a:t>
            </a:r>
          </a:p>
          <a:p>
            <a:pPr lvl="1"/>
            <a:r>
              <a:rPr lang="en-US" dirty="0" smtClean="0"/>
              <a:t>Easy to understand and explain</a:t>
            </a:r>
          </a:p>
          <a:p>
            <a:pPr lvl="1"/>
            <a:r>
              <a:rPr lang="en-US" dirty="0" smtClean="0"/>
              <a:t>Businesses often need “segments”</a:t>
            </a:r>
          </a:p>
          <a:p>
            <a:pPr lvl="1"/>
            <a:r>
              <a:rPr lang="en-US" dirty="0" smtClean="0"/>
              <a:t>Software assigns different algorithms to different segments</a:t>
            </a:r>
          </a:p>
          <a:p>
            <a:pPr lvl="1"/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an completely describe the algorithm and interpretation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29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86" y="1436628"/>
            <a:ext cx="6697404" cy="542137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Variable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72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049"/>
            <a:ext cx="5042612" cy="40573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396" y="1200067"/>
            <a:ext cx="5055604" cy="40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3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8512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4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652" t="11487" r="13307"/>
          <a:stretch/>
        </p:blipFill>
        <p:spPr>
          <a:xfrm>
            <a:off x="426722" y="1725615"/>
            <a:ext cx="7439796" cy="26958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3900" y="901700"/>
            <a:ext cx="51205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28,573 data points to Fit with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197290" y="172561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8061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353109" y="172561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8061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117909" y="173608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8061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38081" y="173608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8061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993900" y="173608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8061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66700" y="2286647"/>
            <a:ext cx="7759700" cy="30092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201263" y="2400300"/>
            <a:ext cx="53892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Fit trees on 4/5 of the data</a:t>
            </a:r>
          </a:p>
          <a:p>
            <a:r>
              <a:rPr lang="en-US" sz="2800" dirty="0" smtClean="0"/>
              <a:t>Fit a tree for every level of split size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984825" y="1774182"/>
            <a:ext cx="128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of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9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652" t="11487" r="26270"/>
          <a:stretch/>
        </p:blipFill>
        <p:spPr>
          <a:xfrm>
            <a:off x="426722" y="1725615"/>
            <a:ext cx="6101078" cy="26958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3900" y="901700"/>
            <a:ext cx="51205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28,573 data points to Fit with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197290" y="172561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8061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353109" y="172561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8061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117909" y="173608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8061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38081" y="173608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8061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993900" y="173608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8061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527800" y="1774182"/>
            <a:ext cx="128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of Trees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40500" y="2358382"/>
            <a:ext cx="128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of Trees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78600" y="2890028"/>
            <a:ext cx="128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of Trees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578600" y="3565914"/>
            <a:ext cx="128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of Trees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78600" y="4052156"/>
            <a:ext cx="128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of Trees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93800" y="4864100"/>
            <a:ext cx="4608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REPEAT leaving each fold 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370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3" grpId="0"/>
      <p:bldP spid="14" grpId="0"/>
      <p:bldP spid="15" grpId="0"/>
      <p:bldP spid="16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0"/>
            <a:ext cx="847849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09486" y="4836348"/>
            <a:ext cx="1184752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Overfit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Dominates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89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0"/>
            <a:ext cx="847849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26529" y="905066"/>
            <a:ext cx="389635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Why are we tuning on number of splits?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03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How do we choose hold-out set size?</a:t>
            </a:r>
          </a:p>
          <a:p>
            <a:r>
              <a:rPr lang="en-US" dirty="0" smtClean="0"/>
              <a:t>How to choose the # of folds?</a:t>
            </a:r>
          </a:p>
          <a:p>
            <a:r>
              <a:rPr lang="en-US" dirty="0" smtClean="0"/>
              <a:t>What to tune on? (</a:t>
            </a:r>
            <a:r>
              <a:rPr lang="en-US" dirty="0" err="1" smtClean="0"/>
              <a:t>regularizer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8724" y="2895600"/>
            <a:ext cx="4038600" cy="11938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6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0"/>
            <a:ext cx="847849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26529" y="905066"/>
            <a:ext cx="309419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What are these standard errors?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6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How do we choose hold-out set size?</a:t>
            </a:r>
          </a:p>
          <a:p>
            <a:r>
              <a:rPr lang="en-US" dirty="0" smtClean="0"/>
              <a:t>How to choose the # of folds?</a:t>
            </a:r>
          </a:p>
          <a:p>
            <a:r>
              <a:rPr lang="en-US" dirty="0" smtClean="0"/>
              <a:t>What to tune on? (</a:t>
            </a:r>
            <a:r>
              <a:rPr lang="en-US" dirty="0" err="1" smtClean="0"/>
              <a:t>regularizer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Which tuning parameter to choose from cross-validation? 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0248" y="3810000"/>
            <a:ext cx="4038600" cy="145823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8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Who survived the </a:t>
            </a:r>
            <a:r>
              <a:rPr lang="en-US" dirty="0" err="1" smtClean="0"/>
              <a:t>Titantic</a:t>
            </a:r>
            <a:r>
              <a:rPr lang="en-US" smtClean="0"/>
              <a:t>?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752600"/>
            <a:ext cx="3981450" cy="338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8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Tuning Parameter Choice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Minimum?</a:t>
            </a:r>
          </a:p>
          <a:p>
            <a:endParaRPr lang="en-US" dirty="0"/>
          </a:p>
          <a:p>
            <a:r>
              <a:rPr lang="en-US" dirty="0" smtClean="0"/>
              <a:t>One standard error “rule” (rule of thumb)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hich direction?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30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of these many trees do we output?</a:t>
            </a:r>
          </a:p>
          <a:p>
            <a:endParaRPr lang="en-US" dirty="0" smtClean="0"/>
          </a:p>
          <a:p>
            <a:r>
              <a:rPr lang="en-US" dirty="0" smtClean="0"/>
              <a:t>Even after choosing lambda we have as many trees as folds…</a:t>
            </a:r>
          </a:p>
          <a:p>
            <a:endParaRPr lang="en-US" dirty="0"/>
          </a:p>
          <a:p>
            <a:r>
              <a:rPr lang="en-US" dirty="0" smtClean="0"/>
              <a:t>Estimate one tree on full data using chosen cut size</a:t>
            </a:r>
          </a:p>
          <a:p>
            <a:endParaRPr lang="en-US" dirty="0"/>
          </a:p>
          <a:p>
            <a:r>
              <a:rPr lang="en-US" dirty="0" smtClean="0"/>
              <a:t>Key point: Cross validation is just for choosing tuning parameter</a:t>
            </a:r>
          </a:p>
          <a:p>
            <a:pPr lvl="1"/>
            <a:r>
              <a:rPr lang="en-US" dirty="0" smtClean="0"/>
              <a:t>Just for deciding how complex a model to choose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4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0"/>
            <a:ext cx="8478493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1545767" y="0"/>
            <a:ext cx="6439196" cy="6473854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101600">
              <a:srgbClr val="FFFF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609600" y="0"/>
            <a:ext cx="3200219" cy="197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r>
              <a:rPr lang="en-US" dirty="0" smtClean="0"/>
              <a:t>Lets look at the predictions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369160" y="5409862"/>
            <a:ext cx="4439533" cy="1063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r>
              <a:rPr lang="en-US" dirty="0" smtClean="0"/>
              <a:t>Notice something?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6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0"/>
            <a:ext cx="847849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97391" y="695802"/>
            <a:ext cx="14157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WHY?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9235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tree look like?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49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8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else can we look at to get a sense of what the predictions are?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89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Importance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7218" y="1417638"/>
            <a:ext cx="7664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Empirical loss by noising up </a:t>
            </a:r>
            <a:r>
              <a:rPr lang="en-US" sz="2800" i="1" dirty="0" smtClean="0"/>
              <a:t>x</a:t>
            </a:r>
            <a:r>
              <a:rPr lang="en-US" sz="2800" dirty="0" smtClean="0"/>
              <a:t> minus Empirical loss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4" y="1940858"/>
            <a:ext cx="5704300" cy="46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0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describe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Large discussion of “interpretability”</a:t>
            </a:r>
          </a:p>
          <a:p>
            <a:pPr lvl="1"/>
            <a:r>
              <a:rPr lang="en-US" dirty="0" smtClean="0"/>
              <a:t>Will return to this</a:t>
            </a:r>
          </a:p>
          <a:p>
            <a:pPr lvl="1"/>
            <a:r>
              <a:rPr lang="en-US" dirty="0" smtClean="0"/>
              <a:t>Should produce the mean attributes of observations in each leaf, rather than interpret </a:t>
            </a:r>
            <a:r>
              <a:rPr lang="en-US" smtClean="0"/>
              <a:t>tree structure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But one implication is that the prediction function itself becomes a new outcome variable to analyze. </a:t>
            </a:r>
          </a:p>
          <a:p>
            <a:endParaRPr lang="en-US" dirty="0"/>
          </a:p>
          <a:p>
            <a:r>
              <a:rPr lang="en-US" dirty="0" smtClean="0"/>
              <a:t>Is any of this stable? What would a confidence interval look like?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12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we choose hold-out set size?</a:t>
            </a:r>
          </a:p>
          <a:p>
            <a:r>
              <a:rPr lang="en-US" dirty="0" smtClean="0"/>
              <a:t>How to choose the # of folds?</a:t>
            </a:r>
          </a:p>
          <a:p>
            <a:r>
              <a:rPr lang="en-US" dirty="0" smtClean="0"/>
              <a:t>What to tune on? (</a:t>
            </a:r>
            <a:r>
              <a:rPr lang="en-US" dirty="0" err="1" smtClean="0"/>
              <a:t>regularizer</a:t>
            </a:r>
            <a:r>
              <a:rPr lang="en-US" dirty="0" smtClean="0"/>
              <a:t>)</a:t>
            </a:r>
          </a:p>
          <a:p>
            <a:r>
              <a:rPr lang="en-US" dirty="0"/>
              <a:t>Which tuning parameter to choose from cross-validation?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stable/robust about the estimated function?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32198" y="1216152"/>
            <a:ext cx="4038600" cy="182662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2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Regression Trees for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41256" y="1289115"/>
            <a:ext cx="3421144" cy="4937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Data</a:t>
            </a:r>
          </a:p>
          <a:p>
            <a:r>
              <a:rPr lang="en-US" sz="2100" dirty="0" smtClean="0"/>
              <a:t>Outcomes </a:t>
            </a:r>
            <a:r>
              <a:rPr lang="en-US" sz="2100" i="1" dirty="0" smtClean="0"/>
              <a:t>Y</a:t>
            </a:r>
            <a:r>
              <a:rPr lang="en-US" sz="2100" i="1" baseline="-25000" dirty="0" smtClean="0"/>
              <a:t>i</a:t>
            </a:r>
            <a:r>
              <a:rPr lang="en-US" sz="2100" i="1" dirty="0" smtClean="0"/>
              <a:t>, </a:t>
            </a:r>
            <a:r>
              <a:rPr lang="en-US" sz="2100" dirty="0" smtClean="0"/>
              <a:t>attributes </a:t>
            </a:r>
            <a:r>
              <a:rPr lang="en-US" sz="2100" i="1" dirty="0" smtClean="0"/>
              <a:t>X</a:t>
            </a:r>
            <a:r>
              <a:rPr lang="en-US" sz="2100" i="1" baseline="-25000" dirty="0" smtClean="0"/>
              <a:t>i</a:t>
            </a:r>
            <a:r>
              <a:rPr lang="en-US" sz="2100" i="1" dirty="0" smtClean="0"/>
              <a:t>.  </a:t>
            </a:r>
          </a:p>
          <a:p>
            <a:r>
              <a:rPr lang="en-US" sz="2100" dirty="0" smtClean="0"/>
              <a:t>Support of </a:t>
            </a:r>
            <a:r>
              <a:rPr lang="en-US" sz="2100" i="1" dirty="0" smtClean="0"/>
              <a:t>X</a:t>
            </a:r>
            <a:r>
              <a:rPr lang="en-US" sz="2100" i="1" baseline="-25000" dirty="0" smtClean="0"/>
              <a:t>i</a:t>
            </a:r>
            <a:r>
              <a:rPr lang="en-US" sz="2100" dirty="0" smtClean="0"/>
              <a:t> is </a:t>
            </a:r>
            <a:r>
              <a:rPr lang="en-US" sz="2100" dirty="0" smtClean="0">
                <a:latin typeface="Script MT Bold" panose="03040602040607080904" pitchFamily="66" charset="0"/>
              </a:rPr>
              <a:t>X.</a:t>
            </a:r>
            <a:endParaRPr lang="en-US" sz="2100" dirty="0">
              <a:latin typeface="Script MT Bold" panose="03040602040607080904" pitchFamily="66" charset="0"/>
            </a:endParaRPr>
          </a:p>
          <a:p>
            <a:r>
              <a:rPr lang="en-US" sz="2100" dirty="0" smtClean="0"/>
              <a:t>Have training sample with independent obs.</a:t>
            </a:r>
          </a:p>
          <a:p>
            <a:r>
              <a:rPr lang="en-US" sz="2100" dirty="0" smtClean="0"/>
              <a:t>Want to predict on new sample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67200" y="1295400"/>
            <a:ext cx="4800600" cy="579882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Build a “tree”:</a:t>
            </a:r>
          </a:p>
          <a:p>
            <a:r>
              <a:rPr lang="en-US" sz="2000" dirty="0" smtClean="0"/>
              <a:t>Partition of </a:t>
            </a:r>
            <a:r>
              <a:rPr lang="en-US" sz="2000" dirty="0" smtClean="0">
                <a:latin typeface="Script MT Bold" panose="03040602040607080904" pitchFamily="66" charset="0"/>
              </a:rPr>
              <a:t>X</a:t>
            </a:r>
            <a:r>
              <a:rPr lang="en-US" sz="2000" dirty="0" smtClean="0"/>
              <a:t> into “leaves” </a:t>
            </a:r>
            <a:r>
              <a:rPr lang="en-US" sz="2000" dirty="0">
                <a:latin typeface="Script MT Bold" panose="03040602040607080904" pitchFamily="66" charset="0"/>
              </a:rPr>
              <a:t>X </a:t>
            </a:r>
            <a:r>
              <a:rPr lang="en-US" sz="2000" i="1" baseline="-25000" dirty="0" smtClean="0"/>
              <a:t>j</a:t>
            </a:r>
            <a:endParaRPr lang="en-US" sz="2000" dirty="0" smtClean="0"/>
          </a:p>
          <a:p>
            <a:r>
              <a:rPr lang="en-US" sz="2000" dirty="0" smtClean="0"/>
              <a:t>Predict </a:t>
            </a:r>
            <a:r>
              <a:rPr lang="en-US" sz="2000" i="1" dirty="0" smtClean="0"/>
              <a:t>Y</a:t>
            </a:r>
            <a:r>
              <a:rPr lang="en-US" sz="2000" dirty="0" smtClean="0"/>
              <a:t> conditional on realization of </a:t>
            </a:r>
            <a:r>
              <a:rPr lang="en-US" sz="2000" i="1" dirty="0" smtClean="0"/>
              <a:t>X</a:t>
            </a:r>
            <a:r>
              <a:rPr lang="en-US" sz="2000" dirty="0" smtClean="0"/>
              <a:t> in each region </a:t>
            </a:r>
            <a:r>
              <a:rPr lang="en-US" sz="2000" dirty="0">
                <a:latin typeface="Script MT Bold" panose="03040602040607080904" pitchFamily="66" charset="0"/>
              </a:rPr>
              <a:t>X </a:t>
            </a:r>
            <a:r>
              <a:rPr lang="en-US" sz="2000" i="1" baseline="-25000" dirty="0" smtClean="0"/>
              <a:t>j</a:t>
            </a:r>
            <a:r>
              <a:rPr lang="en-US" sz="2000" dirty="0" smtClean="0"/>
              <a:t> using the sample mean in that region</a:t>
            </a:r>
          </a:p>
          <a:p>
            <a:r>
              <a:rPr lang="en-US" sz="2000" dirty="0" smtClean="0"/>
              <a:t>Go through variables and leaves and decide whether and where to split leaves (creating a finer partition) using in-sample goodness of fit criterion</a:t>
            </a:r>
            <a:endParaRPr lang="en-US" sz="2000" dirty="0"/>
          </a:p>
          <a:p>
            <a:r>
              <a:rPr lang="en-US" sz="2000" dirty="0" smtClean="0"/>
              <a:t>Select tree complexity using cross-validation based on prediction quality</a:t>
            </a:r>
          </a:p>
        </p:txBody>
      </p:sp>
    </p:spTree>
    <p:extLst>
      <p:ext uri="{BB962C8B-B14F-4D97-AF65-F5344CB8AC3E}">
        <p14:creationId xmlns:p14="http://schemas.microsoft.com/office/powerpoint/2010/main" val="11750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Performance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2057400"/>
            <a:ext cx="89725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1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0"/>
            <a:ext cx="7784945" cy="6297010"/>
          </a:xfrm>
          <a:prstGeom prst="rect">
            <a:avLst/>
          </a:prstGeom>
        </p:spPr>
      </p:pic>
      <p:pic>
        <p:nvPicPr>
          <p:cNvPr id="4" name="Picture 3" descr="b62ae9edff0202210dde58500b1eb7f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6377842"/>
            <a:ext cx="2752725" cy="200025"/>
          </a:xfrm>
          <a:prstGeom prst="rect">
            <a:avLst/>
          </a:prstGeom>
          <a:solidFill>
            <a:srgbClr val="FFFF00"/>
          </a:solidFill>
          <a:ln>
            <a:noFill/>
          </a:ln>
        </p:spPr>
      </p:pic>
      <p:pic>
        <p:nvPicPr>
          <p:cNvPr id="5" name="Picture 4" descr="13435a42931645fb999e06c9d62629f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83379"/>
            <a:ext cx="2686050" cy="200025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6" name="TextBox 5"/>
          <p:cNvSpPr txBox="1"/>
          <p:nvPr/>
        </p:nvSpPr>
        <p:spPr>
          <a:xfrm>
            <a:off x="3222093" y="1704715"/>
            <a:ext cx="2017987" cy="682443"/>
          </a:xfrm>
          <a:prstGeom prst="rect">
            <a:avLst/>
          </a:prstGeom>
          <a:solidFill>
            <a:srgbClr val="ABA7A7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Area Under Curve: Typical measure of performance</a:t>
            </a:r>
          </a:p>
          <a:p>
            <a:endParaRPr lang="en-US" dirty="0"/>
          </a:p>
          <a:p>
            <a:r>
              <a:rPr lang="en-US" dirty="0" smtClean="0"/>
              <a:t>What do you think of this measure?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27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0"/>
            <a:ext cx="8478493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0200" y="618932"/>
            <a:ext cx="1459992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What fraction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of the poor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we reach?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7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AUC: Typical measure of performance</a:t>
            </a:r>
          </a:p>
          <a:p>
            <a:endParaRPr lang="en-US" dirty="0"/>
          </a:p>
          <a:p>
            <a:r>
              <a:rPr lang="en-US" dirty="0" smtClean="0"/>
              <a:t>What do you think of this measure? </a:t>
            </a:r>
          </a:p>
          <a:p>
            <a:endParaRPr lang="en-US" dirty="0"/>
          </a:p>
          <a:p>
            <a:r>
              <a:rPr lang="en-US" dirty="0" smtClean="0"/>
              <a:t>Getting the domain specific meaningful performance measure</a:t>
            </a:r>
          </a:p>
          <a:p>
            <a:pPr lvl="1"/>
            <a:r>
              <a:rPr lang="en-US" b="1" dirty="0" smtClean="0"/>
              <a:t>Magnitudes</a:t>
            </a:r>
          </a:p>
          <a:p>
            <a:pPr lvl="1"/>
            <a:r>
              <a:rPr lang="en-US" b="1" dirty="0" smtClean="0"/>
              <a:t>Need point of comparison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934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0"/>
            <a:ext cx="8478493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0200" y="618932"/>
            <a:ext cx="1459992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What fraction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of the poor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we reach?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49924" y="1126763"/>
            <a:ext cx="1603324" cy="83099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Confidence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Intervals?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97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This is what we want from </a:t>
            </a:r>
            <a:r>
              <a:rPr lang="en-US" smtClean="0"/>
              <a:t>econometric theorems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we choose hold-out set size?</a:t>
            </a:r>
          </a:p>
          <a:p>
            <a:r>
              <a:rPr lang="en-US" dirty="0" smtClean="0"/>
              <a:t>How to choose the # of folds?</a:t>
            </a:r>
          </a:p>
          <a:p>
            <a:r>
              <a:rPr lang="en-US" dirty="0" smtClean="0"/>
              <a:t>What to tune on? (</a:t>
            </a:r>
            <a:r>
              <a:rPr lang="en-US" dirty="0" err="1" smtClean="0"/>
              <a:t>regularizer</a:t>
            </a:r>
            <a:r>
              <a:rPr lang="en-US" dirty="0" smtClean="0"/>
              <a:t>)</a:t>
            </a:r>
          </a:p>
          <a:p>
            <a:r>
              <a:rPr lang="en-US" dirty="0"/>
              <a:t>Which tuning parameter to choose from cross-validation?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stable/robust about the estimated function?</a:t>
            </a:r>
          </a:p>
          <a:p>
            <a:r>
              <a:rPr lang="en-US" dirty="0"/>
              <a:t>How do we form standard errors on performance?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0" y="2514600"/>
            <a:ext cx="4038600" cy="136340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8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Regression trees easy to understand and interpret</a:t>
            </a:r>
          </a:p>
          <a:p>
            <a:pPr lvl="1"/>
            <a:r>
              <a:rPr lang="en-US" dirty="0" smtClean="0"/>
              <a:t>DON’T MISINTERPRET</a:t>
            </a:r>
          </a:p>
          <a:p>
            <a:pPr lvl="1"/>
            <a:r>
              <a:rPr lang="en-US" dirty="0" smtClean="0"/>
              <a:t>Just because tree doesn’t split (LASSO doesn’t select), does not mean that a variable is not important</a:t>
            </a:r>
          </a:p>
          <a:p>
            <a:pPr lvl="1"/>
            <a:r>
              <a:rPr lang="en-US" dirty="0" smtClean="0"/>
              <a:t>Consider the characteristics of the subgroup</a:t>
            </a:r>
          </a:p>
          <a:p>
            <a:r>
              <a:rPr lang="en-US" dirty="0" smtClean="0"/>
              <a:t>Tradeoff between personalized versus inaccurate predictions</a:t>
            </a:r>
          </a:p>
          <a:p>
            <a:r>
              <a:rPr lang="en-US" dirty="0" smtClean="0"/>
              <a:t>Cross-validation is a tool to figure out the best balance in a particular dataset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 if truth is complex, may want to go deeper</a:t>
            </a:r>
            <a:endParaRPr lang="en-US" dirty="0"/>
          </a:p>
          <a:p>
            <a:r>
              <a:rPr lang="en-US" dirty="0" smtClean="0"/>
              <a:t>CART is ad hoc, but works well in practice</a:t>
            </a:r>
          </a:p>
          <a:p>
            <a:pPr lvl="1"/>
            <a:r>
              <a:rPr lang="en-US" dirty="0" smtClean="0"/>
              <a:t>Loses to OLS/logit if true model is linear</a:t>
            </a:r>
          </a:p>
          <a:p>
            <a:pPr lvl="1"/>
            <a:r>
              <a:rPr lang="en-US" dirty="0" smtClean="0"/>
              <a:t>Good at finding lots of complex interactions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7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Causal Trees: Recursive Partitioning for  Heterogeneous Causal 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 I: Experiments and Data-Mining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Concerns about ex-post “data-mining”</a:t>
            </a:r>
          </a:p>
          <a:p>
            <a:pPr lvl="1"/>
            <a:r>
              <a:rPr lang="en-US" dirty="0" smtClean="0"/>
              <a:t>In medicine, scholars required to pre-specify analysis plan</a:t>
            </a:r>
          </a:p>
          <a:p>
            <a:pPr lvl="1"/>
            <a:r>
              <a:rPr lang="en-US" dirty="0" smtClean="0"/>
              <a:t>In economic field experiments, calls for similar protocols</a:t>
            </a:r>
          </a:p>
          <a:p>
            <a:r>
              <a:rPr lang="en-US" dirty="0" smtClean="0"/>
              <a:t>But how is researcher to predict all forms of heterogeneity in an environment with many covariates?</a:t>
            </a:r>
          </a:p>
          <a:p>
            <a:r>
              <a:rPr lang="en-US" dirty="0" smtClean="0"/>
              <a:t>Goal:</a:t>
            </a:r>
          </a:p>
          <a:p>
            <a:pPr lvl="1"/>
            <a:r>
              <a:rPr lang="en-US" dirty="0" smtClean="0"/>
              <a:t>Allow researcher to specify set of potential covariates</a:t>
            </a:r>
          </a:p>
          <a:p>
            <a:pPr lvl="1"/>
            <a:r>
              <a:rPr lang="en-US" dirty="0" smtClean="0"/>
              <a:t>Data-driven search for heterogeneity in causal effects with valid standard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5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" y="809625"/>
            <a:ext cx="8296275" cy="455295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152400"/>
            <a:ext cx="82296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Regression Trees for Prediction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71600" y="5257800"/>
            <a:ext cx="7010400" cy="144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Outcome: Binary (Y in {0,1})</a:t>
            </a:r>
          </a:p>
          <a:p>
            <a:pPr algn="ctr"/>
            <a:r>
              <a:rPr lang="en-US" dirty="0" smtClean="0"/>
              <a:t>Two covariates</a:t>
            </a:r>
          </a:p>
          <a:p>
            <a:pPr algn="ctr"/>
            <a:r>
              <a:rPr lang="en-US" dirty="0" smtClean="0"/>
              <a:t>Goal: Predict Y as a function of X</a:t>
            </a:r>
          </a:p>
          <a:p>
            <a:pPr algn="ctr"/>
            <a:r>
              <a:rPr lang="en-US" dirty="0" smtClean="0"/>
              <a:t>“Classify” units as a function of X according to whether they are more likely to have Y=0 or Y=1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5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 II: Treatment Effect Heterogeneity for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Estimate of treatment effect heterogeneity needed for optimal decision-making</a:t>
            </a:r>
          </a:p>
          <a:p>
            <a:r>
              <a:rPr lang="en-US" dirty="0" smtClean="0"/>
              <a:t>This paper focuses on estimating treatment effect as function of attributes directly, not optimized for choosing optimal policy in a given setting</a:t>
            </a:r>
          </a:p>
          <a:p>
            <a:r>
              <a:rPr lang="en-US" dirty="0" smtClean="0"/>
              <a:t>This “structural” function can be used in future decision-making by policy-makers without the need for customized analysis</a:t>
            </a:r>
          </a:p>
        </p:txBody>
      </p:sp>
    </p:spTree>
    <p:extLst>
      <p:ext uri="{BB962C8B-B14F-4D97-AF65-F5344CB8AC3E}">
        <p14:creationId xmlns:p14="http://schemas.microsoft.com/office/powerpoint/2010/main" val="216210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Distinguish between causal effects and attributes</a:t>
            </a:r>
          </a:p>
          <a:p>
            <a:r>
              <a:rPr lang="en-US" dirty="0" smtClean="0"/>
              <a:t>Estimate treatment effect heterogeneity:</a:t>
            </a:r>
          </a:p>
          <a:p>
            <a:pPr lvl="1"/>
            <a:r>
              <a:rPr lang="en-US" dirty="0" smtClean="0"/>
              <a:t>Introduce estimation approaches that combine ML prediction &amp; causal inference tools</a:t>
            </a:r>
          </a:p>
          <a:p>
            <a:r>
              <a:rPr lang="en-US" dirty="0" smtClean="0"/>
              <a:t>Introduce and analyze new cross-validation approaches for causal inference</a:t>
            </a:r>
          </a:p>
          <a:p>
            <a:r>
              <a:rPr lang="en-US" dirty="0" smtClean="0"/>
              <a:t>Inference on estimated treatment effects in subpopulations</a:t>
            </a:r>
          </a:p>
          <a:p>
            <a:pPr lvl="1"/>
            <a:r>
              <a:rPr lang="en-US" dirty="0" smtClean="0"/>
              <a:t>Enabling post-experiment data-mining</a:t>
            </a:r>
          </a:p>
          <a:p>
            <a:pPr lvl="1"/>
            <a:endParaRPr lang="en-US" dirty="0"/>
          </a:p>
          <a:p>
            <a:r>
              <a:rPr lang="en-US" dirty="0" smtClean="0"/>
              <a:t>NOTE: estimation versus prediction objective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7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“Moving the Goalpost”: What is Question?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47261" y="838200"/>
                <a:ext cx="8229600" cy="6019800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Estimate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as well as possible</a:t>
                </a:r>
              </a:p>
              <a:p>
                <a:pPr lvl="1"/>
                <a:r>
                  <a:rPr lang="en-US" dirty="0" smtClean="0"/>
                  <a:t>Why? Want to hold some covariates fixed and look at the effect of others.</a:t>
                </a:r>
              </a:p>
              <a:p>
                <a:r>
                  <a:rPr lang="en-US" dirty="0" smtClean="0"/>
                  <a:t>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BLP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Why? “Interpretable”?  The best linear predictor is a bit hard to interpret without the whole variance-covariance matrix of nonlinear functions and interactions; you have omitted variable bias on the coefficients you are explaining, relative 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.  My view is that simple models can be more “</a:t>
                </a:r>
                <a:r>
                  <a:rPr lang="en-US" dirty="0" err="1" smtClean="0"/>
                  <a:t>mis</a:t>
                </a:r>
                <a:r>
                  <a:rPr lang="en-US" dirty="0" smtClean="0"/>
                  <a:t>-interpretable” than interpretable.</a:t>
                </a:r>
              </a:p>
              <a:p>
                <a:r>
                  <a:rPr lang="en-US" dirty="0" smtClean="0"/>
                  <a:t>Causal Tree: Find partition of covariate space and estimate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 smtClean="0"/>
                  <a:t> for each element of partition</a:t>
                </a:r>
              </a:p>
              <a:p>
                <a:pPr lvl="1"/>
                <a:r>
                  <a:rPr lang="en-US" dirty="0" smtClean="0"/>
                  <a:t>Why? Easier to interpret than BLP, but still important to report mean, median, percentiles of all covariates for each leaf to understand how leaves are different, when covariates are correlated.</a:t>
                </a:r>
              </a:p>
              <a:p>
                <a:r>
                  <a:rPr lang="en-US" dirty="0" smtClean="0"/>
                  <a:t>Which units have highest or lowest treatment effects?  </a:t>
                </a:r>
              </a:p>
              <a:p>
                <a:pPr lvl="1"/>
                <a:r>
                  <a:rPr lang="en-US" dirty="0" smtClean="0"/>
                  <a:t>Why?  Helps understand who could be treated.  Can be estimated directly or can draw inferences based on output of causal tree or non-parametric estimates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Common practice to display differences between covariates; see Chernozhukov and Duflo (2018)</a:t>
                </a:r>
              </a:p>
              <a:p>
                <a:r>
                  <a:rPr lang="en-US" dirty="0" smtClean="0"/>
                  <a:t>What is the best policy mapping from X to treatments W?</a:t>
                </a:r>
              </a:p>
              <a:p>
                <a:pPr lvl="1"/>
                <a:r>
                  <a:rPr lang="en-US" dirty="0" smtClean="0"/>
                  <a:t>Why? Sometimes this is the direct object of interest.</a:t>
                </a:r>
              </a:p>
              <a:p>
                <a:pPr lvl="1"/>
                <a:r>
                  <a:rPr lang="en-US" dirty="0" smtClean="0"/>
                  <a:t>Fully nonparametric?  See e.g. Hirano and Porter (2009)</a:t>
                </a:r>
              </a:p>
              <a:p>
                <a:pPr lvl="1"/>
                <a:r>
                  <a:rPr lang="en-US" dirty="0" smtClean="0"/>
                  <a:t>With limited complexity or other constraints?  See e.g. Kitagawa and </a:t>
                </a:r>
                <a:r>
                  <a:rPr lang="en-US" dirty="0" err="1" smtClean="0"/>
                  <a:t>Tetenov</a:t>
                </a:r>
                <a:r>
                  <a:rPr lang="en-US" dirty="0" smtClean="0"/>
                  <a:t> (2015),  Athey and Wager (2017).</a:t>
                </a:r>
              </a:p>
              <a:p>
                <a:r>
                  <a:rPr lang="en-US" dirty="0" smtClean="0"/>
                  <a:t>What is the full set of covariates for which there is statistically significant heterogeneity?</a:t>
                </a:r>
              </a:p>
              <a:p>
                <a:pPr lvl="1"/>
                <a:r>
                  <a:rPr lang="en-US" dirty="0" smtClean="0"/>
                  <a:t>List, Shaikh, and Xu (2016) (multiple testing)</a:t>
                </a:r>
              </a:p>
              <a:p>
                <a:r>
                  <a:rPr lang="en-US" dirty="0" smtClean="0"/>
                  <a:t>Tradeoffs: More personalization, reliable confidence intervals, role of assumptions, interpretability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47261" y="838200"/>
                <a:ext cx="8229600" cy="60198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4477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Using Trees to Estimate Causal Effects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4800" y="1219200"/>
                <a:ext cx="8229600" cy="53340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Model: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   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Suppose random assignment of </a:t>
                </a:r>
                <a:r>
                  <a:rPr lang="en-US" i="1" dirty="0" smtClean="0"/>
                  <a:t>W</a:t>
                </a:r>
                <a:r>
                  <a:rPr lang="en-US" i="1" baseline="-25000" dirty="0" smtClean="0"/>
                  <a:t>i </a:t>
                </a:r>
                <a:r>
                  <a:rPr lang="en-US" dirty="0" smtClean="0"/>
                  <a:t> 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Want to predict individual </a:t>
                </a:r>
                <a:r>
                  <a:rPr lang="en-US" i="1" dirty="0" smtClean="0"/>
                  <a:t>i</a:t>
                </a:r>
                <a:r>
                  <a:rPr lang="en-US" dirty="0" smtClean="0"/>
                  <a:t>’s treatment effect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is not observed for any individual</a:t>
                </a:r>
              </a:p>
              <a:p>
                <a:pPr lvl="1"/>
                <a:r>
                  <a:rPr lang="en-US" dirty="0" smtClean="0"/>
                  <a:t>Not clear how to apply standard machine learning tools</a:t>
                </a:r>
              </a:p>
              <a:p>
                <a:r>
                  <a:rPr lang="en-US" dirty="0" smtClean="0"/>
                  <a:t>Let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9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9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90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90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9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9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9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9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9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9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9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9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90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9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9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90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900"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9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900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9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9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4800" y="1219200"/>
                <a:ext cx="8229600" cy="5334000"/>
              </a:xfrm>
              <a:blipFill rotWithShape="0">
                <a:blip r:embed="rId2"/>
                <a:stretch>
                  <a:fillRect l="-1111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3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Using Trees to Estimate Causal Effects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52400" y="1143000"/>
                <a:ext cx="4876800" cy="56388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smtClean="0"/>
              </a:p>
              <a:p>
                <a:endParaRPr lang="en-US" sz="2000" dirty="0" smtClean="0"/>
              </a:p>
              <a:p>
                <a:r>
                  <a:rPr lang="en-US" sz="2100" dirty="0" smtClean="0"/>
                  <a:t>Approach 1: Analyze </a:t>
                </a:r>
                <a:r>
                  <a:rPr lang="en-US" sz="2100" dirty="0"/>
                  <a:t>two groups separately</a:t>
                </a:r>
              </a:p>
              <a:p>
                <a:pPr lvl="1"/>
                <a:r>
                  <a:rPr lang="en-US" sz="1800" dirty="0"/>
                  <a:t>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800">
                        <a:latin typeface="Cambria Math" panose="02040503050406030204" pitchFamily="18" charset="0"/>
                      </a:rPr>
                      <m:t>(1,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using dataset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Estimate</a:t>
                </a:r>
                <a14:m>
                  <m:oMath xmlns:m="http://schemas.openxmlformats.org/officeDocument/2006/math">
                    <m:r>
                      <a:rPr lang="en-US" sz="1800" dirty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80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using dataset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800" dirty="0" smtClean="0"/>
                  <a:t>Use propensity score weighting (PSW) if needed</a:t>
                </a:r>
              </a:p>
              <a:p>
                <a:pPr lvl="1"/>
                <a:r>
                  <a:rPr lang="en-US" sz="1800" dirty="0" smtClean="0"/>
                  <a:t>Do </a:t>
                </a:r>
                <a:r>
                  <a:rPr lang="en-US" sz="1800" dirty="0"/>
                  <a:t>within-group cross-validation to choose tuning parameters</a:t>
                </a:r>
              </a:p>
              <a:p>
                <a:pPr lvl="1"/>
                <a:r>
                  <a:rPr lang="en-US" sz="1800" dirty="0"/>
                  <a:t>Construct prediction using 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9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9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900"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)−</m:t>
                      </m:r>
                      <m:acc>
                        <m:accPr>
                          <m:chr m:val="̂"/>
                          <m:ctrlPr>
                            <a:rPr lang="en-US" sz="19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9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900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00" dirty="0" smtClean="0"/>
              </a:p>
              <a:p>
                <a:r>
                  <a:rPr lang="en-US" sz="2100" dirty="0" smtClean="0"/>
                  <a:t>Approach 2: Estimate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 smtClean="0"/>
                  <a:t> using tree including both covariates</a:t>
                </a:r>
              </a:p>
              <a:p>
                <a:pPr lvl="1"/>
                <a:r>
                  <a:rPr lang="en-US" sz="1900" dirty="0" smtClean="0"/>
                  <a:t>Include PS as attribute if needed</a:t>
                </a:r>
              </a:p>
              <a:p>
                <a:pPr lvl="1"/>
                <a:r>
                  <a:rPr lang="en-US" sz="1900" dirty="0" smtClean="0"/>
                  <a:t>Choose tuning parameters as usual</a:t>
                </a:r>
              </a:p>
              <a:p>
                <a:pPr lvl="1"/>
                <a:r>
                  <a:rPr lang="en-US" sz="1900" dirty="0" smtClean="0"/>
                  <a:t>Construct </a:t>
                </a:r>
                <a:r>
                  <a:rPr lang="en-US" sz="1900" dirty="0"/>
                  <a:t>prediction using 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9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9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900"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)−</m:t>
                      </m:r>
                      <m:acc>
                        <m:accPr>
                          <m:chr m:val="̂"/>
                          <m:ctrlPr>
                            <a:rPr lang="en-US" sz="19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9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900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00" dirty="0" smtClean="0"/>
              </a:p>
              <a:p>
                <a:pPr lvl="1"/>
                <a:r>
                  <a:rPr lang="en-US" sz="1900" dirty="0" smtClean="0"/>
                  <a:t>Estimate is zero for </a:t>
                </a:r>
                <a:r>
                  <a:rPr lang="en-US" sz="1900" i="1" dirty="0" smtClean="0"/>
                  <a:t>x</a:t>
                </a:r>
                <a:r>
                  <a:rPr lang="en-US" sz="1900" dirty="0" smtClean="0"/>
                  <a:t> where tree does not split on </a:t>
                </a:r>
                <a:r>
                  <a:rPr lang="en-US" sz="1900" i="1" dirty="0" smtClean="0"/>
                  <a:t>w</a:t>
                </a:r>
                <a:endParaRPr lang="en-US" sz="1900" dirty="0"/>
              </a:p>
              <a:p>
                <a:pPr lvl="1"/>
                <a:endParaRPr lang="en-US" sz="2100" dirty="0"/>
              </a:p>
              <a:p>
                <a:pPr marL="0" indent="0">
                  <a:buNone/>
                </a:pPr>
                <a:endParaRPr lang="en-US" sz="29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52400" y="1143000"/>
                <a:ext cx="4876800" cy="5638800"/>
              </a:xfrm>
              <a:blipFill rotWithShape="0">
                <a:blip r:embed="rId2"/>
                <a:stretch>
                  <a:fillRect l="-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029200" y="1996440"/>
                <a:ext cx="3962400" cy="493776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/>
                  <a:t>Observations</a:t>
                </a:r>
              </a:p>
              <a:p>
                <a:pPr lvl="1"/>
                <a:r>
                  <a:rPr lang="en-US" sz="1800" dirty="0"/>
                  <a:t>Estimation and cross-validation not optimized for goal</a:t>
                </a:r>
              </a:p>
              <a:p>
                <a:pPr lvl="1"/>
                <a:r>
                  <a:rPr lang="en-US" sz="1800" dirty="0"/>
                  <a:t>Lots of </a:t>
                </a:r>
                <a:r>
                  <a:rPr lang="en-US" sz="1800" dirty="0" smtClean="0"/>
                  <a:t>segments in Approach 1: </a:t>
                </a:r>
                <a:r>
                  <a:rPr lang="en-US" sz="1800" dirty="0"/>
                  <a:t>combining two distinct ways to partition the data</a:t>
                </a:r>
              </a:p>
              <a:p>
                <a:pPr marL="274320" lvl="1" indent="0">
                  <a:buNone/>
                </a:pPr>
                <a:endParaRPr lang="en-US" sz="1700" dirty="0" smtClean="0"/>
              </a:p>
              <a:p>
                <a:r>
                  <a:rPr lang="en-US" sz="2000" dirty="0" smtClean="0"/>
                  <a:t>Problems with these approaches</a:t>
                </a:r>
                <a:endParaRPr lang="en-US" sz="2000" dirty="0"/>
              </a:p>
              <a:p>
                <a:pPr marL="617220" lvl="1" indent="-342900">
                  <a:buFont typeface="+mj-lt"/>
                  <a:buAutoNum type="arabicPeriod"/>
                </a:pPr>
                <a:r>
                  <a:rPr lang="en-US" sz="1600" dirty="0" smtClean="0"/>
                  <a:t>Approaches not tailored to the goal of estimating treatment effects</a:t>
                </a:r>
                <a:r>
                  <a:rPr lang="en-US" sz="2000" dirty="0" smtClean="0"/>
                  <a:t> </a:t>
                </a:r>
                <a:r>
                  <a:rPr lang="en-US" sz="1800" dirty="0"/>
                  <a:t>	</a:t>
                </a:r>
              </a:p>
              <a:p>
                <a:pPr marL="617220" lvl="1" indent="-342900">
                  <a:buFont typeface="+mj-lt"/>
                  <a:buAutoNum type="arabicPeriod"/>
                </a:pPr>
                <a:r>
                  <a:rPr lang="en-US" sz="1600" dirty="0" smtClean="0"/>
                  <a:t>How </a:t>
                </a:r>
                <a:r>
                  <a:rPr lang="en-US" sz="1600" dirty="0"/>
                  <a:t>do you evaluate </a:t>
                </a:r>
                <a:r>
                  <a:rPr lang="en-US" sz="1600" dirty="0" smtClean="0"/>
                  <a:t>goodness of fit for tree splitting and cross-validation?</a:t>
                </a:r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400" dirty="0" smtClean="0"/>
                  <a:t> is not observed and thus you don’t have ground truth for any unit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1996440"/>
                <a:ext cx="3962400" cy="4937760"/>
              </a:xfrm>
              <a:prstGeom prst="rect">
                <a:avLst/>
              </a:prstGeom>
              <a:blipFill rotWithShape="0">
                <a:blip r:embed="rId3"/>
                <a:stretch>
                  <a:fillRect l="-615" t="-741" r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9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28600" y="1151164"/>
                <a:ext cx="4495800" cy="54102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 smtClean="0"/>
                  <a:t>Approaches in the spirit of single tree and two trees</a:t>
                </a:r>
              </a:p>
              <a:p>
                <a:r>
                  <a:rPr lang="en-US" sz="1800" dirty="0" err="1" smtClean="0"/>
                  <a:t>Beygelzimer</a:t>
                </a:r>
                <a:r>
                  <a:rPr lang="en-US" sz="1800" dirty="0" smtClean="0"/>
                  <a:t> and Langford (2009)</a:t>
                </a:r>
              </a:p>
              <a:p>
                <a:pPr lvl="1"/>
                <a:r>
                  <a:rPr lang="en-US" sz="1600" dirty="0" smtClean="0"/>
                  <a:t>Analogous to “two trees” approach with multiple treatments; construct optimal policy</a:t>
                </a:r>
              </a:p>
              <a:p>
                <a:r>
                  <a:rPr lang="en-US" sz="1800" dirty="0" err="1" smtClean="0"/>
                  <a:t>Dudick</a:t>
                </a:r>
                <a:r>
                  <a:rPr lang="en-US" sz="1800" dirty="0" smtClean="0"/>
                  <a:t>, Langford, and Li (2011)</a:t>
                </a:r>
              </a:p>
              <a:p>
                <a:pPr lvl="1"/>
                <a:r>
                  <a:rPr lang="en-US" sz="1600" dirty="0" smtClean="0"/>
                  <a:t>Combine inverse propensity score method with “direct methods” (analogous to single tree approach) to estimate optimal policy</a:t>
                </a:r>
              </a:p>
              <a:p>
                <a:r>
                  <a:rPr lang="en-US" sz="1800" dirty="0" smtClean="0"/>
                  <a:t>Foster</a:t>
                </a:r>
                <a:r>
                  <a:rPr lang="en-US" sz="1800" dirty="0"/>
                  <a:t>, Tailor, Ruberg, </a:t>
                </a:r>
                <a:r>
                  <a:rPr lang="en-US" sz="1800" i="1" dirty="0"/>
                  <a:t>Statistics and Medicine </a:t>
                </a:r>
                <a:r>
                  <a:rPr lang="en-US" sz="1800" dirty="0"/>
                  <a:t>(2011)</a:t>
                </a:r>
              </a:p>
              <a:p>
                <a:pPr lvl="1"/>
                <a:r>
                  <a:rPr lang="en-US" sz="1600" dirty="0"/>
                  <a:t>Estimate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using random forests,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600">
                        <a:latin typeface="Cambria Math" panose="02040503050406030204" pitchFamily="18" charset="0"/>
                      </a:rPr>
                      <m:t>(1,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600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, and do trees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. </a:t>
                </a:r>
              </a:p>
              <a:p>
                <a:r>
                  <a:rPr lang="en-US" sz="1800" dirty="0" smtClean="0"/>
                  <a:t>Imai </a:t>
                </a:r>
                <a:r>
                  <a:rPr lang="en-US" sz="1800" dirty="0"/>
                  <a:t>and </a:t>
                </a:r>
                <a:r>
                  <a:rPr lang="en-US" sz="1800" dirty="0" err="1" smtClean="0"/>
                  <a:t>Ratkovic</a:t>
                </a:r>
                <a:r>
                  <a:rPr lang="en-US" sz="1800" dirty="0"/>
                  <a:t> </a:t>
                </a:r>
                <a:r>
                  <a:rPr lang="en-US" sz="1800" dirty="0" smtClean="0"/>
                  <a:t>(2013)</a:t>
                </a:r>
              </a:p>
              <a:p>
                <a:pPr lvl="1"/>
                <a:r>
                  <a:rPr lang="en-US" sz="1600" dirty="0"/>
                  <a:t>I</a:t>
                </a:r>
                <a:r>
                  <a:rPr lang="en-US" sz="1600" dirty="0" smtClean="0"/>
                  <a:t>n </a:t>
                </a:r>
                <a:r>
                  <a:rPr lang="en-US" sz="1600" dirty="0"/>
                  <a:t>context of randomized experiment, estimate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using lasso type methods, and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)=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600">
                        <a:latin typeface="Cambria Math" panose="02040503050406030204" pitchFamily="18" charset="0"/>
                      </a:rPr>
                      <m:t>(1,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60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28600" y="1151164"/>
                <a:ext cx="4495800" cy="5410200"/>
              </a:xfrm>
              <a:blipFill rotWithShape="0">
                <a:blip r:embed="rId2"/>
                <a:stretch>
                  <a:fillRect l="-1221" t="-676" r="-2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4876800" y="605064"/>
            <a:ext cx="3810000" cy="5105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Estimating treatment effects directly at leaves of trees</a:t>
            </a:r>
          </a:p>
          <a:p>
            <a:r>
              <a:rPr lang="en-US" sz="1800" dirty="0" smtClean="0"/>
              <a:t>Su</a:t>
            </a:r>
            <a:r>
              <a:rPr lang="en-US" sz="1800" dirty="0"/>
              <a:t>, Tsai, Wang, Nickerson, Li</a:t>
            </a:r>
            <a:r>
              <a:rPr lang="en-US" sz="1800" i="1" dirty="0"/>
              <a:t> </a:t>
            </a:r>
            <a:r>
              <a:rPr lang="en-US" sz="1800" dirty="0"/>
              <a:t>(2009</a:t>
            </a:r>
            <a:r>
              <a:rPr lang="en-US" sz="1800" dirty="0" smtClean="0"/>
              <a:t>)</a:t>
            </a:r>
            <a:endParaRPr lang="en-US" sz="1800" dirty="0"/>
          </a:p>
          <a:p>
            <a:pPr lvl="1"/>
            <a:r>
              <a:rPr lang="en-US" sz="1600" dirty="0"/>
              <a:t>Do regular tree, but split if the t-stat for the treatment effect difference is large, rather than when the change in prediction error is large. </a:t>
            </a:r>
          </a:p>
          <a:p>
            <a:r>
              <a:rPr lang="en-US" sz="1800" dirty="0" err="1"/>
              <a:t>Zeileis</a:t>
            </a:r>
            <a:r>
              <a:rPr lang="en-US" sz="1800" dirty="0"/>
              <a:t>, </a:t>
            </a:r>
            <a:r>
              <a:rPr lang="en-US" sz="1800" dirty="0" err="1"/>
              <a:t>Hothorn</a:t>
            </a:r>
            <a:r>
              <a:rPr lang="en-US" sz="1800" dirty="0"/>
              <a:t>, and Hornick (2005</a:t>
            </a:r>
            <a:r>
              <a:rPr lang="en-US" sz="1800" dirty="0" smtClean="0"/>
              <a:t>)</a:t>
            </a:r>
            <a:endParaRPr lang="en-US" sz="1800" dirty="0"/>
          </a:p>
          <a:p>
            <a:pPr lvl="1"/>
            <a:r>
              <a:rPr lang="en-US" sz="1600" dirty="0"/>
              <a:t>“Model-based recursive partitioning”: estimate a model at the leaves of a tree.  In-sample splits based on prediction error, do not focus on out of sample cross-validation for tuning.</a:t>
            </a:r>
          </a:p>
          <a:p>
            <a:pPr marL="0" indent="0">
              <a:buNone/>
            </a:pPr>
            <a:r>
              <a:rPr lang="en-US" sz="1800" dirty="0" smtClean="0"/>
              <a:t>Transformed outcomes or covariates </a:t>
            </a:r>
            <a:r>
              <a:rPr lang="en-US" sz="1800" dirty="0"/>
              <a:t>for regressions</a:t>
            </a:r>
          </a:p>
          <a:p>
            <a:r>
              <a:rPr lang="en-US" sz="1800" dirty="0" smtClean="0"/>
              <a:t>Tibshirani et al (2014)</a:t>
            </a:r>
          </a:p>
          <a:p>
            <a:r>
              <a:rPr lang="en-US" sz="1800" dirty="0" smtClean="0"/>
              <a:t>Weisberg and Pontes (2015)</a:t>
            </a:r>
            <a:endParaRPr lang="en-US" sz="1600" dirty="0" smtClean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47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1000"/>
            <a:ext cx="8686800" cy="685800"/>
          </a:xfrm>
        </p:spPr>
        <p:txBody>
          <a:bodyPr>
            <a:noAutofit/>
          </a:bodyPr>
          <a:lstStyle/>
          <a:p>
            <a:r>
              <a:rPr lang="en-US" sz="2800" dirty="0" smtClean="0"/>
              <a:t>Another Approach: Transform the Outcome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54864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Suppose we have 50-50 randomization of treatment/control</a:t>
                </a:r>
              </a:p>
              <a:p>
                <a:pPr lvl="1"/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box>
                          <m:box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Suppose treatment with probability </a:t>
                </a:r>
                <a:r>
                  <a:rPr lang="en-US" i="1" dirty="0" smtClean="0"/>
                  <a:t>p</a:t>
                </a:r>
                <a:r>
                  <a:rPr lang="en-US" i="1" baseline="-25000" dirty="0" smtClean="0"/>
                  <a:t>i</a:t>
                </a:r>
                <a:endParaRPr lang="en-US" i="1" dirty="0" smtClean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box>
                                <m:box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box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box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box>
                          <m:box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box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box>
                          <m:box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box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Observational study w/ </a:t>
                </a:r>
                <a:r>
                  <a:rPr lang="en-US" dirty="0" err="1" smtClean="0"/>
                  <a:t>unconfoundedness</a:t>
                </a:r>
                <a:r>
                  <a:rPr lang="en-US" dirty="0" smtClean="0"/>
                  <a:t> or stratified experiment</a:t>
                </a:r>
              </a:p>
              <a:p>
                <a:pPr lvl="1"/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using traditional methods</a:t>
                </a:r>
              </a:p>
              <a:p>
                <a:pPr lvl="1"/>
                <a:r>
                  <a:rPr lang="en-US" dirty="0" smtClean="0"/>
                  <a:t>Can also </a:t>
                </a:r>
                <a:r>
                  <a:rPr lang="en-US" dirty="0" err="1" smtClean="0"/>
                  <a:t>residualize</a:t>
                </a:r>
                <a:r>
                  <a:rPr lang="en-US" dirty="0" smtClean="0"/>
                  <a:t> the outcome first, but this introduces </a:t>
                </a:r>
                <a:r>
                  <a:rPr lang="en-US" dirty="0" err="1" smtClean="0"/>
                  <a:t>add’l</a:t>
                </a:r>
                <a:r>
                  <a:rPr lang="en-US" dirty="0" smtClean="0"/>
                  <a:t> dependence on the model for the conditional mean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5486400"/>
              </a:xfrm>
              <a:blipFill>
                <a:blip r:embed="rId2"/>
                <a:stretch>
                  <a:fillRect l="-370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48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534400" cy="609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Causal Trees: </a:t>
            </a:r>
            <a:br>
              <a:rPr lang="en-US" sz="2400" dirty="0" smtClean="0"/>
            </a:br>
            <a:r>
              <a:rPr lang="en-US" sz="2400" dirty="0" smtClean="0"/>
              <a:t>(Conventional Tree, Transformed Outcome)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57200" y="982980"/>
                <a:ext cx="8534400" cy="579882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Model and Estimation</a:t>
                </a:r>
              </a:p>
              <a:p>
                <a:pPr marL="731520" lvl="1" indent="-457200">
                  <a:buFont typeface="+mj-lt"/>
                  <a:buAutoNum type="alphaUcPeriod"/>
                </a:pPr>
                <a:r>
                  <a:rPr lang="en-US" sz="2100" dirty="0" smtClean="0"/>
                  <a:t>Model type: Tree structure</a:t>
                </a:r>
              </a:p>
              <a:p>
                <a:pPr marL="731520" lvl="1" indent="-457200">
                  <a:buFont typeface="+mj-lt"/>
                  <a:buAutoNum type="alphaUcPeriod"/>
                </a:pPr>
                <a:r>
                  <a:rPr lang="en-US" sz="2100" dirty="0" smtClean="0">
                    <a:solidFill>
                      <a:srgbClr val="FF0000"/>
                    </a:solidFill>
                  </a:rPr>
                  <a:t>Estimator</a:t>
                </a:r>
                <a:r>
                  <a:rPr lang="en-US" sz="21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100" dirty="0" smtClean="0">
                    <a:solidFill>
                      <a:srgbClr val="7030A0"/>
                    </a:solidFill>
                  </a:rPr>
                  <a:t>: sample mean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1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1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100" i="1" dirty="0" smtClean="0"/>
                  <a:t> </a:t>
                </a:r>
                <a:r>
                  <a:rPr lang="en-US" sz="2100" dirty="0" smtClean="0"/>
                  <a:t>within leaf</a:t>
                </a:r>
              </a:p>
              <a:p>
                <a:pPr marL="731520" lvl="1" indent="-457200">
                  <a:buFont typeface="+mj-lt"/>
                  <a:buAutoNum type="alphaUcPeriod"/>
                </a:pPr>
                <a:r>
                  <a:rPr lang="en-US" sz="2100" dirty="0" smtClean="0"/>
                  <a:t>Set of candidate estimators </a:t>
                </a:r>
                <a:r>
                  <a:rPr lang="en-US" sz="2100" i="1" dirty="0"/>
                  <a:t>C</a:t>
                </a:r>
                <a:r>
                  <a:rPr lang="en-US" sz="2100" dirty="0" smtClean="0"/>
                  <a:t>: correspond to different specifications of how tree is split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Criterion </a:t>
                </a:r>
                <a:r>
                  <a:rPr lang="en-US" sz="2400" dirty="0" smtClean="0"/>
                  <a:t>function (for fixed tuning parameter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 smtClean="0"/>
                  <a:t>)</a:t>
                </a:r>
                <a:endParaRPr lang="en-US" sz="2400" dirty="0"/>
              </a:p>
              <a:p>
                <a:pPr marL="731520" lvl="1" indent="-457200">
                  <a:buFont typeface="+mj-lt"/>
                  <a:buAutoNum type="alphaUcPeriod"/>
                </a:pPr>
                <a:r>
                  <a:rPr lang="en-US" sz="2000" dirty="0">
                    <a:solidFill>
                      <a:srgbClr val="FF0000"/>
                    </a:solidFill>
                  </a:rPr>
                  <a:t>In-sample Goodness-of-fit function</a:t>
                </a:r>
                <a:r>
                  <a:rPr lang="en-US" sz="2000" dirty="0"/>
                  <a:t>: </a:t>
                </a:r>
                <a:endParaRPr lang="en-US" sz="2000" dirty="0" smtClean="0"/>
              </a:p>
              <a:p>
                <a:pPr marL="274320" lvl="1" indent="0" algn="ctr">
                  <a:buNone/>
                </a:pPr>
                <a:r>
                  <a:rPr lang="en-US" sz="2000" dirty="0" err="1" smtClean="0"/>
                  <a:t>Q</a:t>
                </a:r>
                <a:r>
                  <a:rPr lang="en-US" sz="2000" baseline="30000" dirty="0" err="1" smtClean="0"/>
                  <a:t>is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= </a:t>
                </a:r>
                <a:r>
                  <a:rPr lang="en-US" sz="2000" dirty="0" smtClean="0"/>
                  <a:t>-MSE </a:t>
                </a:r>
                <a:r>
                  <a:rPr lang="en-US" sz="2000" dirty="0"/>
                  <a:t>(Mean Squared Error)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</m:t>
                    </m:r>
                    <m:box>
                      <m:box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box>
                    <m:nary>
                      <m:naryPr>
                        <m:chr m:val="∑"/>
                        <m:limLoc m:val="subSup"/>
                        <m:ctrlP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sSubSup>
                      <m:sSubSupPr>
                        <m:ctrlPr>
                          <a:rPr lang="en-US" sz="1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sz="1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1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000" dirty="0" smtClean="0"/>
                  <a:t> </a:t>
                </a:r>
              </a:p>
              <a:p>
                <a:pPr marL="731520" lvl="1" indent="-457200">
                  <a:buFont typeface="+mj-lt"/>
                  <a:buAutoNum type="alphaUcPeriod"/>
                </a:pPr>
                <a:r>
                  <a:rPr lang="en-US" sz="2100" dirty="0" smtClean="0"/>
                  <a:t>Structure and use of criterion</a:t>
                </a:r>
              </a:p>
              <a:p>
                <a:pPr marL="1005840" lvl="2" indent="-457200">
                  <a:buFont typeface="+mj-lt"/>
                  <a:buAutoNum type="romanLcPeriod"/>
                </a:pPr>
                <a:r>
                  <a:rPr lang="en-US" sz="1800" dirty="0" smtClean="0"/>
                  <a:t>Criterion: </a:t>
                </a:r>
                <a:r>
                  <a:rPr lang="en-US" sz="1800" dirty="0" err="1" smtClean="0"/>
                  <a:t>Q</a:t>
                </a:r>
                <a:r>
                  <a:rPr lang="en-US" sz="1800" baseline="30000" dirty="0" err="1" smtClean="0"/>
                  <a:t>crit</a:t>
                </a:r>
                <a:r>
                  <a:rPr lang="en-US" sz="1800" dirty="0" smtClean="0"/>
                  <a:t> = </a:t>
                </a:r>
                <a:r>
                  <a:rPr lang="en-US" sz="1800" dirty="0" err="1"/>
                  <a:t>Q</a:t>
                </a:r>
                <a:r>
                  <a:rPr lang="en-US" sz="1800" baseline="30000" dirty="0" err="1"/>
                  <a:t>is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–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x # </a:t>
                </a:r>
                <a:r>
                  <a:rPr lang="en-US" sz="1800" dirty="0" smtClean="0"/>
                  <a:t>leaves</a:t>
                </a:r>
              </a:p>
              <a:p>
                <a:pPr marL="1005840" lvl="2" indent="-457200">
                  <a:buFont typeface="+mj-lt"/>
                  <a:buAutoNum type="romanLcPeriod"/>
                </a:pPr>
                <a:r>
                  <a:rPr lang="en-US" sz="1700" dirty="0"/>
                  <a:t>Select </a:t>
                </a:r>
                <a:r>
                  <a:rPr lang="en-US" sz="1700" dirty="0" smtClean="0"/>
                  <a:t>member </a:t>
                </a:r>
                <a:r>
                  <a:rPr lang="en-US" sz="1700" dirty="0"/>
                  <a:t>of </a:t>
                </a:r>
                <a:r>
                  <a:rPr lang="en-US" sz="1700" dirty="0" smtClean="0"/>
                  <a:t>set </a:t>
                </a:r>
                <a:r>
                  <a:rPr lang="en-US" sz="1700" dirty="0"/>
                  <a:t>of candidate estimators that </a:t>
                </a:r>
                <a:r>
                  <a:rPr lang="en-US" sz="1700" dirty="0" smtClean="0"/>
                  <a:t>maximizes </a:t>
                </a:r>
                <a:r>
                  <a:rPr lang="en-US" sz="1600" dirty="0" err="1"/>
                  <a:t>Q</a:t>
                </a:r>
                <a:r>
                  <a:rPr lang="en-US" sz="1600" baseline="30000" dirty="0" err="1"/>
                  <a:t>crit</a:t>
                </a:r>
                <a:r>
                  <a:rPr lang="en-US" sz="1700" dirty="0" smtClean="0"/>
                  <a:t>, </a:t>
                </a:r>
                <a:r>
                  <a:rPr lang="en-US" sz="1700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Cross-validation approach</a:t>
                </a:r>
                <a:endParaRPr lang="en-US" sz="1500" dirty="0"/>
              </a:p>
              <a:p>
                <a:pPr marL="731520" lvl="1" indent="-457200">
                  <a:buFont typeface="+mj-lt"/>
                  <a:buAutoNum type="alphaUcPeriod"/>
                </a:pPr>
                <a:r>
                  <a:rPr lang="en-US" sz="2000" dirty="0" smtClean="0"/>
                  <a:t>Approach: Cross-validation on grid of tuning parameters.  Select tuning parameter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 smtClean="0"/>
                  <a:t> with highest Out-of-sample Goodness-of-Fit </a:t>
                </a:r>
                <a:r>
                  <a:rPr lang="en-US" sz="2000" dirty="0" err="1" smtClean="0"/>
                  <a:t>Q</a:t>
                </a:r>
                <a:r>
                  <a:rPr lang="en-US" sz="2000" baseline="30000" dirty="0" err="1" smtClean="0"/>
                  <a:t>os</a:t>
                </a:r>
                <a:r>
                  <a:rPr lang="en-US" sz="2000" dirty="0" smtClean="0"/>
                  <a:t>.</a:t>
                </a:r>
              </a:p>
              <a:p>
                <a:pPr marL="731520" lvl="1" indent="-457200">
                  <a:buFont typeface="+mj-lt"/>
                  <a:buAutoNum type="alphaUcPeriod"/>
                </a:pPr>
                <a:r>
                  <a:rPr lang="en-US" sz="2000" dirty="0" smtClean="0">
                    <a:solidFill>
                      <a:srgbClr val="FF0000"/>
                    </a:solidFill>
                  </a:rPr>
                  <a:t>Out-of-sample Goodness-of-fit function</a:t>
                </a:r>
                <a:r>
                  <a:rPr lang="en-US" sz="2000" dirty="0" smtClean="0"/>
                  <a:t>: </a:t>
                </a:r>
                <a:r>
                  <a:rPr lang="en-US" sz="2000" dirty="0" err="1" smtClean="0"/>
                  <a:t>Q</a:t>
                </a:r>
                <a:r>
                  <a:rPr lang="en-US" sz="2000" baseline="30000" dirty="0" err="1" smtClean="0"/>
                  <a:t>os</a:t>
                </a:r>
                <a:r>
                  <a:rPr lang="en-US" sz="2000" dirty="0" smtClean="0"/>
                  <a:t> = -MSE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82980"/>
                <a:ext cx="8534400" cy="5798820"/>
              </a:xfrm>
              <a:prstGeom prst="rect">
                <a:avLst/>
              </a:prstGeom>
              <a:blipFill rotWithShape="0">
                <a:blip r:embed="rId2"/>
                <a:stretch>
                  <a:fillRect l="-643" t="-840" r="-1571" b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72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1000"/>
            <a:ext cx="8686800" cy="685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Critique of Approach: </a:t>
            </a:r>
            <a:br>
              <a:rPr lang="en-US" sz="2400" dirty="0" smtClean="0"/>
            </a:br>
            <a:r>
              <a:rPr lang="en-US" sz="2400" dirty="0" smtClean="0"/>
              <a:t>Transform the Outcome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pPr marL="274320" lvl="1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box>
                                <m:box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box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box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Within a leaf, sample average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is not most efficient estimator of treatment effect</a:t>
                </a:r>
              </a:p>
              <a:p>
                <a:pPr lvl="1"/>
                <a:r>
                  <a:rPr lang="en-US" dirty="0" smtClean="0"/>
                  <a:t>The proportion of treated units within the leaf is not the same as the overall sample proportion</a:t>
                </a:r>
              </a:p>
              <a:p>
                <a:r>
                  <a:rPr lang="en-US" dirty="0" smtClean="0"/>
                  <a:t>This motivates preferred approach: use sample average treatment effect in the leaf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5" y="152400"/>
            <a:ext cx="8915400" cy="830580"/>
          </a:xfrm>
        </p:spPr>
        <p:txBody>
          <a:bodyPr>
            <a:noAutofit/>
          </a:bodyPr>
          <a:lstStyle/>
          <a:p>
            <a:r>
              <a:rPr lang="en-US" sz="2400" dirty="0" smtClean="0"/>
              <a:t>Causal Trees: </a:t>
            </a:r>
            <a:br>
              <a:rPr lang="en-US" sz="2400" dirty="0" smtClean="0"/>
            </a:br>
            <a:r>
              <a:rPr lang="en-US" sz="2400" dirty="0" smtClean="0"/>
              <a:t>(Causal Tree, TOT loss function)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57200" y="982980"/>
                <a:ext cx="8534400" cy="579882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Model and Estimation</a:t>
                </a:r>
              </a:p>
              <a:p>
                <a:pPr marL="731520" lvl="1" indent="-457200">
                  <a:buFont typeface="+mj-lt"/>
                  <a:buAutoNum type="alphaUcPeriod"/>
                </a:pPr>
                <a:r>
                  <a:rPr lang="en-US" sz="2100" dirty="0" smtClean="0"/>
                  <a:t>Model type: Tree structure</a:t>
                </a:r>
              </a:p>
              <a:p>
                <a:pPr marL="731520" lvl="1" indent="-457200">
                  <a:buFont typeface="+mj-lt"/>
                  <a:buAutoNum type="alphaUcPeriod"/>
                </a:pPr>
                <a:r>
                  <a:rPr lang="en-US" sz="2100" dirty="0" smtClean="0">
                    <a:solidFill>
                      <a:srgbClr val="FF0000"/>
                    </a:solidFill>
                  </a:rPr>
                  <a:t>Estimator</a:t>
                </a:r>
                <a:r>
                  <a:rPr lang="en-US" sz="21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𝐶𝑇</m:t>
                        </m:r>
                      </m:sup>
                    </m:sSubSup>
                  </m:oMath>
                </a14:m>
                <a:r>
                  <a:rPr lang="en-US" sz="2100" dirty="0" smtClean="0">
                    <a:solidFill>
                      <a:srgbClr val="7030A0"/>
                    </a:solidFill>
                  </a:rPr>
                  <a:t>: </a:t>
                </a:r>
                <a:r>
                  <a:rPr lang="en-US" sz="2100" dirty="0" smtClean="0">
                    <a:solidFill>
                      <a:srgbClr val="00B0F0"/>
                    </a:solidFill>
                  </a:rPr>
                  <a:t>sample average treatment effect</a:t>
                </a:r>
                <a:r>
                  <a:rPr lang="en-US" sz="2100" i="1" dirty="0" smtClean="0"/>
                  <a:t> </a:t>
                </a:r>
                <a:r>
                  <a:rPr lang="en-US" sz="2100" dirty="0" smtClean="0"/>
                  <a:t>within leaf (w/ PSW)</a:t>
                </a:r>
              </a:p>
              <a:p>
                <a:pPr marL="731520" lvl="1" indent="-457200">
                  <a:buFont typeface="+mj-lt"/>
                  <a:buAutoNum type="alphaUcPeriod"/>
                </a:pPr>
                <a:r>
                  <a:rPr lang="en-US" sz="2100" dirty="0" smtClean="0"/>
                  <a:t>Set of candidate estimators </a:t>
                </a:r>
                <a:r>
                  <a:rPr lang="en-US" sz="2100" i="1" dirty="0"/>
                  <a:t>C</a:t>
                </a:r>
                <a:r>
                  <a:rPr lang="en-US" sz="2100" dirty="0" smtClean="0"/>
                  <a:t>: correspond to different specifications of how tree is split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Criterion </a:t>
                </a:r>
                <a:r>
                  <a:rPr lang="en-US" sz="2400" dirty="0" smtClean="0"/>
                  <a:t>function (for fixed tuning parameter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 smtClean="0"/>
                  <a:t>)</a:t>
                </a:r>
                <a:endParaRPr lang="en-US" sz="2400" dirty="0"/>
              </a:p>
              <a:p>
                <a:pPr marL="731520" lvl="1" indent="-457200">
                  <a:buFont typeface="+mj-lt"/>
                  <a:buAutoNum type="alphaUcPeriod"/>
                </a:pPr>
                <a:r>
                  <a:rPr lang="en-US" sz="2000" dirty="0">
                    <a:solidFill>
                      <a:srgbClr val="FF0000"/>
                    </a:solidFill>
                  </a:rPr>
                  <a:t>In-sample Goodness-of-fit function</a:t>
                </a:r>
                <a:r>
                  <a:rPr lang="en-US" sz="2000" dirty="0"/>
                  <a:t>: </a:t>
                </a:r>
                <a:endParaRPr lang="en-US" sz="2000" dirty="0" smtClean="0"/>
              </a:p>
              <a:p>
                <a:pPr marL="274320" lvl="1" indent="0" algn="ctr">
                  <a:buNone/>
                </a:pPr>
                <a:r>
                  <a:rPr lang="en-US" sz="2000" dirty="0" err="1" smtClean="0"/>
                  <a:t>Q</a:t>
                </a:r>
                <a:r>
                  <a:rPr lang="en-US" sz="2000" baseline="30000" dirty="0" err="1" smtClean="0"/>
                  <a:t>is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= </a:t>
                </a:r>
                <a:r>
                  <a:rPr lang="en-US" sz="2000" dirty="0" smtClean="0"/>
                  <a:t>-MSE </a:t>
                </a:r>
                <a:r>
                  <a:rPr lang="en-US" sz="2000" dirty="0"/>
                  <a:t>(Mean Squared Error)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</m:t>
                    </m:r>
                    <m:box>
                      <m:box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box>
                    <m:nary>
                      <m:naryPr>
                        <m:chr m:val="∑"/>
                        <m:limLoc m:val="subSup"/>
                        <m:ctrlP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sSubSup>
                      <m:sSubSupPr>
                        <m:ctrlPr>
                          <a:rPr lang="en-US" sz="18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sz="18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𝐶𝑇</m:t>
                        </m:r>
                      </m:sup>
                    </m:sSubSup>
                    <m:r>
                      <a:rPr lang="en-US" sz="1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000" dirty="0" smtClean="0"/>
                  <a:t> </a:t>
                </a:r>
              </a:p>
              <a:p>
                <a:pPr marL="731520" lvl="1" indent="-457200">
                  <a:buFont typeface="+mj-lt"/>
                  <a:buAutoNum type="alphaUcPeriod"/>
                </a:pPr>
                <a:r>
                  <a:rPr lang="en-US" sz="2100" dirty="0" smtClean="0"/>
                  <a:t>Structure and use of criterion</a:t>
                </a:r>
              </a:p>
              <a:p>
                <a:pPr marL="1005840" lvl="2" indent="-457200">
                  <a:buFont typeface="+mj-lt"/>
                  <a:buAutoNum type="romanLcPeriod"/>
                </a:pPr>
                <a:r>
                  <a:rPr lang="en-US" sz="1800" dirty="0" smtClean="0"/>
                  <a:t>Criterion: </a:t>
                </a:r>
                <a:r>
                  <a:rPr lang="en-US" sz="1800" dirty="0" err="1" smtClean="0"/>
                  <a:t>Q</a:t>
                </a:r>
                <a:r>
                  <a:rPr lang="en-US" sz="1800" baseline="30000" dirty="0" err="1" smtClean="0"/>
                  <a:t>crit</a:t>
                </a:r>
                <a:r>
                  <a:rPr lang="en-US" sz="1800" dirty="0" smtClean="0"/>
                  <a:t> = </a:t>
                </a:r>
                <a:r>
                  <a:rPr lang="en-US" sz="1800" dirty="0" err="1"/>
                  <a:t>Q</a:t>
                </a:r>
                <a:r>
                  <a:rPr lang="en-US" sz="1800" baseline="30000" dirty="0" err="1"/>
                  <a:t>is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–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x # </a:t>
                </a:r>
                <a:r>
                  <a:rPr lang="en-US" sz="1800" dirty="0" smtClean="0"/>
                  <a:t>leaves</a:t>
                </a:r>
              </a:p>
              <a:p>
                <a:pPr marL="1005840" lvl="2" indent="-457200">
                  <a:buFont typeface="+mj-lt"/>
                  <a:buAutoNum type="romanLcPeriod"/>
                </a:pPr>
                <a:r>
                  <a:rPr lang="en-US" sz="1700" dirty="0"/>
                  <a:t>Select </a:t>
                </a:r>
                <a:r>
                  <a:rPr lang="en-US" sz="1700" dirty="0" smtClean="0"/>
                  <a:t>member </a:t>
                </a:r>
                <a:r>
                  <a:rPr lang="en-US" sz="1700" dirty="0"/>
                  <a:t>of </a:t>
                </a:r>
                <a:r>
                  <a:rPr lang="en-US" sz="1700" dirty="0" smtClean="0"/>
                  <a:t>set </a:t>
                </a:r>
                <a:r>
                  <a:rPr lang="en-US" sz="1700" dirty="0"/>
                  <a:t>of candidate estimators that </a:t>
                </a:r>
                <a:r>
                  <a:rPr lang="en-US" sz="1700" dirty="0" smtClean="0"/>
                  <a:t>maximizes </a:t>
                </a:r>
                <a:r>
                  <a:rPr lang="en-US" sz="1600" dirty="0" err="1"/>
                  <a:t>Q</a:t>
                </a:r>
                <a:r>
                  <a:rPr lang="en-US" sz="1600" baseline="30000" dirty="0" err="1"/>
                  <a:t>crit</a:t>
                </a:r>
                <a:r>
                  <a:rPr lang="en-US" sz="1700" dirty="0" smtClean="0"/>
                  <a:t>, </a:t>
                </a:r>
                <a:r>
                  <a:rPr lang="en-US" sz="1700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Cross-validation approach</a:t>
                </a:r>
                <a:endParaRPr lang="en-US" sz="1500" dirty="0"/>
              </a:p>
              <a:p>
                <a:pPr marL="731520" lvl="1" indent="-457200">
                  <a:buFont typeface="+mj-lt"/>
                  <a:buAutoNum type="alphaUcPeriod"/>
                </a:pPr>
                <a:r>
                  <a:rPr lang="en-US" sz="2000" dirty="0" smtClean="0"/>
                  <a:t>Approach: Cross-validation on grid of tuning parameters.  Select tuning parameter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 smtClean="0"/>
                  <a:t> with highest Out-of-sample Goodness-of-Fit </a:t>
                </a:r>
                <a:r>
                  <a:rPr lang="en-US" sz="2000" dirty="0" err="1" smtClean="0"/>
                  <a:t>Q</a:t>
                </a:r>
                <a:r>
                  <a:rPr lang="en-US" sz="2000" baseline="30000" dirty="0" err="1" smtClean="0"/>
                  <a:t>os</a:t>
                </a:r>
                <a:r>
                  <a:rPr lang="en-US" sz="2000" dirty="0" smtClean="0"/>
                  <a:t>.</a:t>
                </a:r>
              </a:p>
              <a:p>
                <a:pPr marL="731520" lvl="1" indent="-457200">
                  <a:buFont typeface="+mj-lt"/>
                  <a:buAutoNum type="alphaUcPeriod"/>
                </a:pPr>
                <a:r>
                  <a:rPr lang="en-US" sz="2000" dirty="0" smtClean="0">
                    <a:solidFill>
                      <a:srgbClr val="FF0000"/>
                    </a:solidFill>
                  </a:rPr>
                  <a:t>Out-of-sample Goodness-of-fit function</a:t>
                </a:r>
                <a:r>
                  <a:rPr lang="en-US" sz="2000" dirty="0" smtClean="0"/>
                  <a:t>: </a:t>
                </a:r>
                <a:r>
                  <a:rPr lang="en-US" sz="2000" dirty="0" err="1" smtClean="0"/>
                  <a:t>Q</a:t>
                </a:r>
                <a:r>
                  <a:rPr lang="en-US" sz="2000" baseline="30000" dirty="0" err="1" smtClean="0"/>
                  <a:t>os</a:t>
                </a:r>
                <a:r>
                  <a:rPr lang="en-US" sz="2000" dirty="0" smtClean="0"/>
                  <a:t> = -MSE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82980"/>
                <a:ext cx="8534400" cy="5798820"/>
              </a:xfrm>
              <a:prstGeom prst="rect">
                <a:avLst/>
              </a:prstGeom>
              <a:blipFill rotWithShape="0">
                <a:blip r:embed="rId2"/>
                <a:stretch>
                  <a:fillRect l="-643" t="-840" r="-1571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04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" y="809625"/>
            <a:ext cx="8296275" cy="455295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152400"/>
            <a:ext cx="82296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Regression Trees for Prediction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71600" y="5257800"/>
            <a:ext cx="7010400" cy="144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(1) Tree-building: Use algorithm to partition data according to covariates (adaptive: do this based on the difference in mean outcomes in different potential leaves.)</a:t>
            </a:r>
          </a:p>
          <a:p>
            <a:pPr algn="ctr"/>
            <a:r>
              <a:rPr lang="en-US" dirty="0" smtClean="0"/>
              <a:t>(II) Estimation/prediction: calculate mean outcomes in each leaf</a:t>
            </a:r>
          </a:p>
          <a:p>
            <a:pPr algn="ctr"/>
            <a:r>
              <a:rPr lang="en-US" dirty="0" smtClean="0"/>
              <a:t>(III) Use cross-validation to select tree complexity penalty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1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Causal Trees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42259" y="914400"/>
                <a:ext cx="8229600" cy="5791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What are you estimating? Within a leaf estimate treatment effect rather than a mean</a:t>
                </a:r>
              </a:p>
              <a:p>
                <a:pPr lvl="2"/>
                <a:r>
                  <a:rPr lang="en-US" dirty="0" smtClean="0"/>
                  <a:t>Difference in average outcomes for treated and control group</a:t>
                </a:r>
              </a:p>
              <a:p>
                <a:pPr lvl="2"/>
                <a:r>
                  <a:rPr lang="en-US" dirty="0" smtClean="0"/>
                  <a:t>Weight by normalized inverse propensity score in observational studies</a:t>
                </a:r>
              </a:p>
              <a:p>
                <a:pPr lvl="2"/>
                <a:endParaRPr lang="en-US" dirty="0"/>
              </a:p>
              <a:p>
                <a:r>
                  <a:rPr lang="en-US" dirty="0" smtClean="0"/>
                  <a:t>What is your goal? MSE of </a:t>
                </a:r>
                <a:r>
                  <a:rPr lang="en-US" i="1" dirty="0" smtClean="0"/>
                  <a:t>treatment effects: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en-US" i="1" dirty="0"/>
              </a:p>
              <a:p>
                <a:endParaRPr lang="en-US" i="1" dirty="0" smtClean="0"/>
              </a:p>
              <a:p>
                <a:r>
                  <a:rPr lang="en-US" dirty="0" smtClean="0"/>
                  <a:t>Problem: this is infeasible (true treatment effect unobserved)</a:t>
                </a:r>
              </a:p>
              <a:p>
                <a:pPr lvl="1"/>
                <a:r>
                  <a:rPr lang="en-US" dirty="0" smtClean="0"/>
                  <a:t>We show we can estimate the criteria</a:t>
                </a:r>
                <a:endParaRPr lang="en-US" dirty="0"/>
              </a:p>
              <a:p>
                <a:r>
                  <a:rPr lang="en-US" dirty="0" smtClean="0"/>
                  <a:t>We also modify existing methods to be “honest.” We decouple model selection from model estimation.</a:t>
                </a:r>
              </a:p>
              <a:p>
                <a:pPr lvl="1"/>
                <a:r>
                  <a:rPr lang="en-US" dirty="0" smtClean="0"/>
                  <a:t>Split sample, one sample to build tree, second to estimate effects.</a:t>
                </a:r>
              </a:p>
              <a:p>
                <a:pPr lvl="1"/>
                <a:r>
                  <a:rPr lang="en-US" dirty="0" smtClean="0"/>
                  <a:t>This changes criterion:  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Tradeoff: </a:t>
                </a:r>
              </a:p>
              <a:p>
                <a:pPr lvl="2"/>
                <a:r>
                  <a:rPr lang="en-US" dirty="0" smtClean="0"/>
                  <a:t>COST: sample splitting means build shallower tree, less personalized predictions, and lower MSE of treatment effects.  </a:t>
                </a:r>
              </a:p>
              <a:p>
                <a:pPr lvl="2"/>
                <a:r>
                  <a:rPr lang="en-US" dirty="0" smtClean="0"/>
                  <a:t>BENEFIT: Valid confidence intervals with coverage rates that do not deteriorate as data generating process gets more complex or more covariates are added.</a:t>
                </a:r>
              </a:p>
              <a:p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42259" y="914400"/>
                <a:ext cx="8229600" cy="5791200"/>
              </a:xfrm>
              <a:blipFill>
                <a:blip r:embed="rId3"/>
                <a:stretch>
                  <a:fillRect l="-296" t="-1579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09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Honest Causal Trees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3733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Honest estimation changes expected criterion</a:t>
            </a:r>
          </a:p>
          <a:p>
            <a:pPr lvl="1"/>
            <a:r>
              <a:rPr lang="en-US" dirty="0" smtClean="0"/>
              <a:t>Criterion anticipates that we will re-estimate effects in the leaves.  </a:t>
            </a:r>
          </a:p>
          <a:p>
            <a:pPr lvl="2"/>
            <a:r>
              <a:rPr lang="en-US" dirty="0" smtClean="0"/>
              <a:t>The bias due to “dishonest” selection of tree structure will be eliminated.  </a:t>
            </a:r>
          </a:p>
          <a:p>
            <a:pPr lvl="2"/>
            <a:r>
              <a:rPr lang="en-US" dirty="0" smtClean="0"/>
              <a:t>Eliminating the bias was the main purpose of cross-validation in standard method.</a:t>
            </a:r>
          </a:p>
          <a:p>
            <a:pPr lvl="1"/>
            <a:r>
              <a:rPr lang="en-US" dirty="0" smtClean="0"/>
              <a:t>We face uncertainty in what honest sample will estimate </a:t>
            </a:r>
          </a:p>
          <a:p>
            <a:pPr lvl="2"/>
            <a:r>
              <a:rPr lang="en-US" dirty="0" smtClean="0"/>
              <a:t>Small leaves will create noise.</a:t>
            </a:r>
          </a:p>
          <a:p>
            <a:pPr lvl="2"/>
            <a:r>
              <a:rPr lang="en-US" dirty="0" smtClean="0"/>
              <a:t>Splitting on variables that don’t affect treatment effect can reduce variance </a:t>
            </a:r>
          </a:p>
          <a:p>
            <a:pPr lvl="1"/>
            <a:endParaRPr lang="en-US" dirty="0"/>
          </a:p>
          <a:p>
            <a:r>
              <a:rPr lang="en-US" dirty="0" smtClean="0"/>
              <a:t>Criterion for splitting and cross-validation changes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iven set of leaves, MSE on test set taking into account re-estimation.</a:t>
            </a:r>
          </a:p>
          <a:p>
            <a:pPr lvl="1"/>
            <a:r>
              <a:rPr lang="en-US" dirty="0" smtClean="0"/>
              <a:t>Uncertainty over estimation set and test set at time of evaluation.</a:t>
            </a:r>
          </a:p>
        </p:txBody>
      </p:sp>
    </p:spTree>
    <p:extLst>
      <p:ext uri="{BB962C8B-B14F-4D97-AF65-F5344CB8AC3E}">
        <p14:creationId xmlns:p14="http://schemas.microsoft.com/office/powerpoint/2010/main" val="31406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Standard </a:t>
            </a:r>
            <a:r>
              <a:rPr lang="en-US" sz="2800" i="1" dirty="0" smtClean="0"/>
              <a:t>Prediction</a:t>
            </a:r>
            <a:r>
              <a:rPr lang="en-US" sz="2800" dirty="0" smtClean="0"/>
              <a:t> Trees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631219"/>
            <a:ext cx="8086725" cy="669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590800"/>
            <a:ext cx="5691187" cy="5964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3581400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Conventional CART uses for training and CV, respectively: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228037"/>
            <a:ext cx="6670890" cy="1069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562600"/>
            <a:ext cx="3752850" cy="444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90600" y="6096000"/>
                <a:ext cx="8077200" cy="628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𝑐𝑣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𝑐𝑣</m:t>
                                  </m:r>
                                </m:sup>
                              </m:sSup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𝒮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𝑡𝑟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𝑡𝑟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𝒮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𝑡𝑟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𝑐𝑣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𝒮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𝑡𝑟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𝑡𝑟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box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6096000"/>
                <a:ext cx="8077200" cy="6282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79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Honest </a:t>
            </a:r>
            <a:r>
              <a:rPr lang="en-US" sz="2800" i="1" dirty="0" smtClean="0"/>
              <a:t>Prediction</a:t>
            </a:r>
            <a:r>
              <a:rPr lang="en-US" sz="2800" dirty="0" smtClean="0"/>
              <a:t> Trees</a:t>
            </a: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7467600" y="533400"/>
            <a:ext cx="1516854" cy="2667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uses fact that estimator on independent sample is unbiased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32849"/>
            <a:ext cx="7017546" cy="17408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82" y="3083831"/>
            <a:ext cx="4386262" cy="1010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094675"/>
            <a:ext cx="6324600" cy="7989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5754482"/>
            <a:ext cx="7239000" cy="8521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5129067"/>
            <a:ext cx="3368243" cy="71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0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Standard </a:t>
            </a:r>
            <a:r>
              <a:rPr lang="en-US" sz="2800" i="1" dirty="0" smtClean="0"/>
              <a:t>Causal</a:t>
            </a:r>
            <a:r>
              <a:rPr lang="en-US" sz="2800" dirty="0" smtClean="0"/>
              <a:t> Trees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216" y="4539428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training and CV, respectively: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62000"/>
            <a:ext cx="8009576" cy="1079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544" y="1763909"/>
            <a:ext cx="6164441" cy="771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629" y="2448133"/>
            <a:ext cx="7302269" cy="21780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866" y="4920428"/>
            <a:ext cx="6667500" cy="1115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6039714"/>
            <a:ext cx="3719512" cy="60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1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Honest </a:t>
            </a:r>
            <a:r>
              <a:rPr lang="en-US" sz="2800" i="1" dirty="0" smtClean="0"/>
              <a:t>Causal</a:t>
            </a:r>
            <a:r>
              <a:rPr lang="en-US" sz="2800" dirty="0" smtClean="0"/>
              <a:t> Trees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09600" y="2738735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training and CV, respectively: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6" y="1143000"/>
            <a:ext cx="8239125" cy="7336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380559"/>
            <a:ext cx="6454612" cy="2495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700" y="5893526"/>
            <a:ext cx="3757612" cy="56124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446506" y="1793426"/>
            <a:ext cx="4488654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uses fact that estimator on independent sample is unbiased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8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 fontScale="92500" lnSpcReduction="20000"/>
          </a:bodyPr>
          <a:lstStyle/>
          <a:p>
            <a:pPr marL="274320" lvl="1" indent="0">
              <a:buNone/>
            </a:pPr>
            <a:endParaRPr lang="en-US" dirty="0" smtClean="0"/>
          </a:p>
          <a:p>
            <a:r>
              <a:rPr lang="en-US" dirty="0" smtClean="0"/>
              <a:t>Attractive feature of trees:</a:t>
            </a:r>
          </a:p>
          <a:p>
            <a:pPr lvl="1"/>
            <a:r>
              <a:rPr lang="en-US" dirty="0" smtClean="0"/>
              <a:t>Can easily separate tree construction from treatment effect estimation</a:t>
            </a:r>
          </a:p>
          <a:p>
            <a:pPr lvl="1"/>
            <a:r>
              <a:rPr lang="en-US" dirty="0" smtClean="0"/>
              <a:t>Tree constructed on training sample is </a:t>
            </a:r>
            <a:r>
              <a:rPr lang="en-US" dirty="0" err="1" smtClean="0"/>
              <a:t>indep</a:t>
            </a:r>
            <a:r>
              <a:rPr lang="en-US" dirty="0" smtClean="0"/>
              <a:t>. of sampling variation in test sample</a:t>
            </a:r>
          </a:p>
          <a:p>
            <a:pPr lvl="1"/>
            <a:r>
              <a:rPr lang="en-US" dirty="0" smtClean="0"/>
              <a:t>Holding tree from training sample fixed, can use standard methods to conduct inference within each leaf of the tree on test sample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se any valid method for treatment effect estimation, not just method used in training.  Asymptotic theory as usual </a:t>
            </a:r>
            <a:r>
              <a:rPr lang="en-US" i="1" dirty="0" smtClean="0"/>
              <a:t>within a leaf.</a:t>
            </a:r>
          </a:p>
          <a:p>
            <a:pPr lvl="1"/>
            <a:r>
              <a:rPr lang="en-US" dirty="0" smtClean="0"/>
              <a:t>Once you have the partition, just run a regression on second sample interacting leaf dummies with treatment indicator.  Everything is as usual.</a:t>
            </a:r>
          </a:p>
          <a:p>
            <a:pPr lvl="2"/>
            <a:endParaRPr lang="en-US" i="1" dirty="0"/>
          </a:p>
          <a:p>
            <a:r>
              <a:rPr lang="en-US" dirty="0" smtClean="0"/>
              <a:t>We do not require ANY assumptions about sparsity of true data-generating process.  </a:t>
            </a:r>
            <a:r>
              <a:rPr lang="en-US" i="1" dirty="0" smtClean="0"/>
              <a:t>Coverage</a:t>
            </a:r>
            <a:r>
              <a:rPr lang="en-US" dirty="0" smtClean="0"/>
              <a:t> does not deteriorate at all as you increase number of covariates.</a:t>
            </a:r>
          </a:p>
          <a:p>
            <a:pPr lvl="1"/>
            <a:r>
              <a:rPr lang="en-US" dirty="0" smtClean="0"/>
              <a:t>But we do not attempt to make fully personalized estimates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365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Comparing Alternative Approaches to Preferred Honest Causal Tree</a:t>
            </a:r>
            <a:endParaRPr lang="en-US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524000"/>
            <a:ext cx="8153400" cy="5105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Dishonest with double the sample</a:t>
            </a:r>
          </a:p>
          <a:p>
            <a:pPr lvl="1"/>
            <a:r>
              <a:rPr lang="en-US" sz="1800" dirty="0"/>
              <a:t>Does worse if true model is </a:t>
            </a:r>
            <a:r>
              <a:rPr lang="en-US" sz="1800" dirty="0" smtClean="0"/>
              <a:t>sparse (also the case where bias is less severe)</a:t>
            </a:r>
            <a:endParaRPr lang="en-US" sz="1800" dirty="0"/>
          </a:p>
          <a:p>
            <a:pPr lvl="1"/>
            <a:r>
              <a:rPr lang="en-US" sz="1800" dirty="0"/>
              <a:t>Has similar or better MSE in many cases, but poor coverage of confidence </a:t>
            </a:r>
            <a:r>
              <a:rPr lang="en-US" sz="1800" dirty="0" smtClean="0"/>
              <a:t>intervals</a:t>
            </a:r>
          </a:p>
          <a:p>
            <a:pPr lvl="2"/>
            <a:endParaRPr lang="en-US" sz="1500" dirty="0"/>
          </a:p>
          <a:p>
            <a:r>
              <a:rPr lang="en-US" sz="2000" dirty="0" smtClean="0"/>
              <a:t>Splitting on statistical criteria of model fit</a:t>
            </a:r>
          </a:p>
          <a:p>
            <a:pPr lvl="1"/>
            <a:r>
              <a:rPr lang="en-US" sz="1700" dirty="0" smtClean="0"/>
              <a:t>Paper shows formally how these methods differ (proposed in a small related literature, one that doesn’t consider honesty and cross-validation issues)</a:t>
            </a:r>
          </a:p>
          <a:p>
            <a:pPr lvl="1"/>
            <a:r>
              <a:rPr lang="en-US" sz="1700" dirty="0" smtClean="0"/>
              <a:t>Splitting on T-statistic on treatment effect ignores variance reduction from reducing imbalance on covariates</a:t>
            </a:r>
          </a:p>
          <a:p>
            <a:pPr lvl="1"/>
            <a:r>
              <a:rPr lang="en-US" sz="1700" dirty="0" smtClean="0"/>
              <a:t>Splitting on overall model fit prioritizes level heterogeneity above treatment effects</a:t>
            </a:r>
          </a:p>
        </p:txBody>
      </p:sp>
    </p:spTree>
    <p:extLst>
      <p:ext uri="{BB962C8B-B14F-4D97-AF65-F5344CB8AC3E}">
        <p14:creationId xmlns:p14="http://schemas.microsoft.com/office/powerpoint/2010/main" val="11194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Application: Treatment Effect Heterogeneity in Estimating Position Effects in Search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Queries highly heterogeneous</a:t>
            </a:r>
          </a:p>
          <a:p>
            <a:pPr lvl="1"/>
            <a:r>
              <a:rPr lang="en-US" dirty="0" smtClean="0"/>
              <a:t>Tens of millions of unique search phrases each month</a:t>
            </a:r>
          </a:p>
          <a:p>
            <a:pPr lvl="1"/>
            <a:r>
              <a:rPr lang="en-US" dirty="0" smtClean="0"/>
              <a:t>Query mix changes month to month for a variety of reasons</a:t>
            </a:r>
          </a:p>
          <a:p>
            <a:pPr lvl="1"/>
            <a:r>
              <a:rPr lang="en-US" dirty="0" smtClean="0"/>
              <a:t>Behavior conditional on query is fairly stable</a:t>
            </a:r>
          </a:p>
          <a:p>
            <a:r>
              <a:rPr lang="en-US" dirty="0" smtClean="0"/>
              <a:t>Desire for segments.</a:t>
            </a:r>
          </a:p>
          <a:p>
            <a:pPr lvl="1"/>
            <a:r>
              <a:rPr lang="en-US" dirty="0"/>
              <a:t>Want to understand heterogeneity and make decisions based on </a:t>
            </a:r>
            <a:r>
              <a:rPr lang="en-US" dirty="0" smtClean="0"/>
              <a:t>it</a:t>
            </a:r>
            <a:endParaRPr lang="en-US" dirty="0"/>
          </a:p>
          <a:p>
            <a:pPr lvl="1"/>
            <a:r>
              <a:rPr lang="en-US" dirty="0" smtClean="0"/>
              <a:t>“Tune” algorithms separately by segment</a:t>
            </a:r>
          </a:p>
          <a:p>
            <a:pPr lvl="1"/>
            <a:r>
              <a:rPr lang="en-US" dirty="0" smtClean="0"/>
              <a:t>Want to predict outcomes if query mix changes</a:t>
            </a:r>
          </a:p>
          <a:p>
            <a:pPr lvl="2"/>
            <a:r>
              <a:rPr lang="en-US" dirty="0" smtClean="0"/>
              <a:t>For example, bring on new syndication partner with more queries of a certain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3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v. Position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629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Building Details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Impossible to search over all possible partitions, so use a greedy algorithm</a:t>
                </a:r>
              </a:p>
              <a:p>
                <a:r>
                  <a:rPr lang="en-US" dirty="0" smtClean="0"/>
                  <a:t>Do until all leaves have less than 2*</a:t>
                </a:r>
                <a:r>
                  <a:rPr lang="en-US" dirty="0" err="1" smtClean="0"/>
                  <a:t>minsize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obs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For each leaf:</a:t>
                </a:r>
              </a:p>
              <a:p>
                <a:pPr lvl="2"/>
                <a:r>
                  <a:rPr lang="en-US" dirty="0" smtClean="0"/>
                  <a:t>For each observed value </a:t>
                </a:r>
                <a14:m>
                  <m:oMath xmlns:m="http://schemas.openxmlformats.org/officeDocument/2006/math">
                    <m:acc>
                      <m:accPr>
                        <m:chr m:val="̆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 smtClean="0"/>
                  <a:t> of each covariate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:</a:t>
                </a:r>
              </a:p>
              <a:p>
                <a:pPr lvl="3"/>
                <a:r>
                  <a:rPr lang="en-US" dirty="0" smtClean="0"/>
                  <a:t>Consider splitting the leaf into two children according to whether </a:t>
                </a:r>
                <a14:m>
                  <m:oMath xmlns:m="http://schemas.openxmlformats.org/officeDocument/2006/math">
                    <m:acc>
                      <m:accPr>
                        <m:chr m:val="̆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3"/>
                <a:r>
                  <a:rPr lang="en-US" dirty="0" smtClean="0"/>
                  <a:t>Make new predictions in each candidate child according to sample mean</a:t>
                </a:r>
              </a:p>
              <a:p>
                <a:pPr lvl="3"/>
                <a:r>
                  <a:rPr lang="en-US" dirty="0" smtClean="0"/>
                  <a:t>Calculate the improvement in “fit” (MSE)</a:t>
                </a:r>
              </a:p>
              <a:p>
                <a:pPr lvl="2"/>
                <a:r>
                  <a:rPr lang="en-US" dirty="0" smtClean="0"/>
                  <a:t>Select the covariate </a:t>
                </a:r>
                <a:r>
                  <a:rPr lang="en-US" i="1" dirty="0" smtClean="0"/>
                  <a:t>j</a:t>
                </a:r>
                <a:r>
                  <a:rPr lang="en-US" dirty="0" smtClean="0"/>
                  <a:t> and the cutoff value that lead to the greatest improvement in MSE; split the leaf into two child leaves</a:t>
                </a:r>
              </a:p>
              <a:p>
                <a:r>
                  <a:rPr lang="en-US" dirty="0" smtClean="0"/>
                  <a:t>Observations</a:t>
                </a:r>
              </a:p>
              <a:p>
                <a:pPr lvl="1"/>
                <a:r>
                  <a:rPr lang="en-US" dirty="0" smtClean="0"/>
                  <a:t>In-sample MSE always improves with additional splits</a:t>
                </a:r>
              </a:p>
              <a:p>
                <a:pPr lvl="1"/>
                <a:r>
                  <a:rPr lang="en-US" dirty="0" smtClean="0"/>
                  <a:t>What is MSE when each leaf has one observation?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852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762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Search Experiment Tree: Effect of Demoting Top Link</a:t>
            </a:r>
            <a:r>
              <a:rPr lang="en-US" dirty="0"/>
              <a:t> </a:t>
            </a:r>
            <a:r>
              <a:rPr lang="en-US" dirty="0" smtClean="0"/>
              <a:t>(Test Sample Effects)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522" y="1447800"/>
            <a:ext cx="8465747" cy="5315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86600" y="838200"/>
            <a:ext cx="1905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Some data excluded with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prob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p(x): proportions do not match population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Highly navigational queries excluded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97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685800"/>
            <a:ext cx="8503550" cy="54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3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581400"/>
            <a:ext cx="2514600" cy="2895600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Use Test Sample for Segment Means &amp; </a:t>
            </a:r>
            <a:r>
              <a:rPr lang="en-US" sz="2400" dirty="0" err="1" smtClean="0"/>
              <a:t>Std</a:t>
            </a:r>
            <a:r>
              <a:rPr lang="en-US" sz="2400" dirty="0" smtClean="0"/>
              <a:t> Errors to Avoid Bias</a:t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Variance of estimated treatment effects in training sample 2.5 times that in test sample (adaptive estimates biased)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819400" y="381000"/>
          <a:ext cx="5791198" cy="6162734"/>
        </p:xfrm>
        <a:graphic>
          <a:graphicData uri="http://schemas.openxmlformats.org/drawingml/2006/table">
            <a:tbl>
              <a:tblPr/>
              <a:tblGrid>
                <a:gridCol w="941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1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8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5778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Honest Estimates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Adaptive Estimates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 Effect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Error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Proportion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 Effect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Error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Proportion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-0.124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0.202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-0.124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0.202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-0.134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-0.135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0.024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-0.010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-0.007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-0.215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0.013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0.021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-0.247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0.013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0.022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-0.145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0.305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-0.148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0.304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-0.111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0.063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-0.110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-0.230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-0.268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-0.058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0.010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0.017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-0.032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0.010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0.017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-0.087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0.031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-0.056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0.029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-0.151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0.119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-0.169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0.119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-0.174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0.024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-0.168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0.024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0.026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0.127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0.286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-0.030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0.026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-0.009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-0.135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0.014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0.011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-0.114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0.015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0.010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-0.159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0.055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-0.143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0.053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-0.014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0.026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0.050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-0.081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0.012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0.013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-0.050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0.012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0.013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-0.045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-0.045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-0.169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0.016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0.011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-0.200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0.016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0.011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-0.207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0.030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-0.279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0.031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-0.096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-0.083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-0.096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0.069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-0.096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0.070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-0.139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0.013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0.013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-0.159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0.013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0.013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577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-0.131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0.078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-0.128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0.078</a:t>
                      </a:r>
                    </a:p>
                  </a:txBody>
                  <a:tcPr marL="6271" marR="6271" marT="6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87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Analyzing Field Experiments:</a:t>
            </a:r>
            <a:br>
              <a:rPr lang="en-US" dirty="0" smtClean="0"/>
            </a:br>
            <a:r>
              <a:rPr lang="en-US" dirty="0" smtClean="0"/>
              <a:t>Revisit </a:t>
            </a:r>
            <a:r>
              <a:rPr lang="en-US" dirty="0" err="1" smtClean="0"/>
              <a:t>Karlan</a:t>
            </a:r>
            <a:r>
              <a:rPr lang="en-US" dirty="0" smtClean="0"/>
              <a:t> and List (AER)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Field experiment on charitable giving</a:t>
            </a:r>
          </a:p>
          <a:p>
            <a:pPr lvl="1"/>
            <a:r>
              <a:rPr lang="en-US" dirty="0" smtClean="0"/>
              <a:t>Solicitations: treatment groups are offered match of various sizes, example gifts, and limits</a:t>
            </a:r>
          </a:p>
          <a:p>
            <a:pPr lvl="1"/>
            <a:r>
              <a:rPr lang="en-US" dirty="0" smtClean="0"/>
              <a:t>Finding: match increases gift amount, but larger sizes do not have incremental effect</a:t>
            </a:r>
          </a:p>
          <a:p>
            <a:pPr lvl="1"/>
            <a:r>
              <a:rPr lang="en-US" dirty="0" smtClean="0"/>
              <a:t>Some exploration of heterogeneity</a:t>
            </a:r>
          </a:p>
          <a:p>
            <a:pPr lvl="1"/>
            <a:endParaRPr lang="en-US" dirty="0"/>
          </a:p>
          <a:p>
            <a:r>
              <a:rPr lang="en-US" dirty="0" smtClean="0"/>
              <a:t>Apply causal trees:</a:t>
            </a:r>
          </a:p>
          <a:p>
            <a:pPr lvl="1"/>
            <a:r>
              <a:rPr lang="en-US" dirty="0" smtClean="0"/>
              <a:t>Explore heterogeneity more systematically</a:t>
            </a:r>
          </a:p>
          <a:p>
            <a:pPr lvl="1"/>
            <a:r>
              <a:rPr lang="en-US" dirty="0" smtClean="0"/>
              <a:t>Highlight the risks of data mining</a:t>
            </a:r>
          </a:p>
          <a:p>
            <a:pPr lvl="1"/>
            <a:r>
              <a:rPr lang="en-US" dirty="0" smtClean="0"/>
              <a:t>Unlike the search application, it appears there isn’t a lot of treatment effect heterogeneity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1571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 of All Treatments (Pooled)</a:t>
            </a:r>
            <a:br>
              <a:rPr lang="en-US" dirty="0" smtClean="0"/>
            </a:br>
            <a:r>
              <a:rPr lang="en-US" dirty="0" smtClean="0"/>
              <a:t>Training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81000" y="1371600"/>
            <a:ext cx="786049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880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38200"/>
            <a:ext cx="8409160" cy="5486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r>
              <a:rPr lang="en-US" dirty="0" smtClean="0"/>
              <a:t>Training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0726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r>
              <a:rPr lang="en-US" dirty="0" smtClean="0"/>
              <a:t>Estimation Sample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60921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382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Interpretation: Sample Splitting is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Training set makes it look like there is lots of heterogeneity</a:t>
            </a:r>
          </a:p>
          <a:p>
            <a:r>
              <a:rPr lang="en-US" dirty="0" smtClean="0"/>
              <a:t>Estimation sample accurately shows most of that is spurious</a:t>
            </a:r>
          </a:p>
          <a:p>
            <a:r>
              <a:rPr lang="en-US" dirty="0" smtClean="0"/>
              <a:t>You get the right, if disappointing, answer out of the estimation sample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2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 to approach</a:t>
            </a:r>
          </a:p>
          <a:p>
            <a:pPr lvl="1"/>
            <a:r>
              <a:rPr lang="en-US" dirty="0"/>
              <a:t>Distinguish between causal and predictive parts of model</a:t>
            </a:r>
          </a:p>
          <a:p>
            <a:endParaRPr lang="en-US" dirty="0" smtClean="0"/>
          </a:p>
          <a:p>
            <a:r>
              <a:rPr lang="en-US" dirty="0" smtClean="0"/>
              <a:t>Combining two literatures</a:t>
            </a:r>
          </a:p>
          <a:p>
            <a:pPr lvl="1"/>
            <a:r>
              <a:rPr lang="en-US" dirty="0" smtClean="0"/>
              <a:t>Combining very well established tools from different literatures</a:t>
            </a:r>
          </a:p>
          <a:p>
            <a:pPr lvl="1"/>
            <a:r>
              <a:rPr lang="en-US" dirty="0" smtClean="0"/>
              <a:t>Systematic model selection with many covariates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ptimized for problem of causal effects</a:t>
            </a:r>
          </a:p>
          <a:p>
            <a:pPr lvl="2"/>
            <a:r>
              <a:rPr lang="en-US" dirty="0" smtClean="0"/>
              <a:t>In terms of tradeoff between granular prediction and </a:t>
            </a:r>
            <a:r>
              <a:rPr lang="en-US" dirty="0" err="1" smtClean="0"/>
              <a:t>overfitting</a:t>
            </a:r>
            <a:endParaRPr lang="en-US" dirty="0" smtClean="0"/>
          </a:p>
          <a:p>
            <a:pPr lvl="1"/>
            <a:r>
              <a:rPr lang="en-US" dirty="0" smtClean="0"/>
              <a:t>With valid inference</a:t>
            </a:r>
          </a:p>
          <a:p>
            <a:pPr lvl="2"/>
            <a:r>
              <a:rPr lang="en-US" dirty="0" smtClean="0"/>
              <a:t>While sacrificing fully personalized predictions, but gaining…</a:t>
            </a:r>
          </a:p>
          <a:p>
            <a:pPr lvl="1"/>
            <a:r>
              <a:rPr lang="en-US" dirty="0" smtClean="0"/>
              <a:t>Easy to communicate method and interpret results</a:t>
            </a:r>
          </a:p>
          <a:p>
            <a:pPr lvl="2"/>
            <a:r>
              <a:rPr lang="en-US" dirty="0" smtClean="0"/>
              <a:t>Output is a partition of sample, treatment effects and standard errors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8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Tree has been “over-fitted”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we fit a tree and pick a particular leaf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Do we expect that if we drew a new sample, we would get the same answer?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More formally:</a:t>
                </a:r>
              </a:p>
              <a:p>
                <a:pPr lvl="1"/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</m:t>
                        </m:r>
                      </m:sup>
                    </m:sSup>
                  </m:oMath>
                </a14:m>
                <a:r>
                  <a:rPr lang="en-US" dirty="0" smtClean="0"/>
                  <a:t> be training dataset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p>
                    </m:sSup>
                  </m:oMath>
                </a14:m>
                <a:r>
                  <a:rPr lang="en-US" dirty="0" smtClean="0"/>
                  <a:t> be an independent test set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den>
                        </m:f>
                      </m:e>
                    </m:box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</m:t>
                            </m:r>
                          </m:sup>
                        </m:sSup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741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9551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17591</TotalTime>
  <Words>2963</Words>
  <Application>Microsoft Office PowerPoint</Application>
  <PresentationFormat>On-screen Show (4:3)</PresentationFormat>
  <Paragraphs>670</Paragraphs>
  <Slides>88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Bookman Old Style</vt:lpstr>
      <vt:lpstr>Calibri</vt:lpstr>
      <vt:lpstr>Cambria Math</vt:lpstr>
      <vt:lpstr>Gill Sans MT</vt:lpstr>
      <vt:lpstr>Script MT Bold</vt:lpstr>
      <vt:lpstr>Times New Roman</vt:lpstr>
      <vt:lpstr>Wingdings</vt:lpstr>
      <vt:lpstr>Wingdings 3</vt:lpstr>
      <vt:lpstr>Origin</vt:lpstr>
      <vt:lpstr>Classification and Regression Trees (CART) and Causal Trees</vt:lpstr>
      <vt:lpstr>What is the goal of prediction?</vt:lpstr>
      <vt:lpstr>Regression Trees</vt:lpstr>
      <vt:lpstr>Example: Who survived the Titantic?</vt:lpstr>
      <vt:lpstr>Regression Trees for Prediction</vt:lpstr>
      <vt:lpstr>PowerPoint Presentation</vt:lpstr>
      <vt:lpstr>PowerPoint Presentation</vt:lpstr>
      <vt:lpstr>Tree Building Details</vt:lpstr>
      <vt:lpstr>Problem: Tree has been “over-fitted”</vt:lpstr>
      <vt:lpstr>What are tradeoffs in tree depth?</vt:lpstr>
      <vt:lpstr>Regression Trees for Prediction: Components</vt:lpstr>
      <vt:lpstr>How Does Cross Validation Work?</vt:lpstr>
      <vt:lpstr>Cross-Validation Mechanics</vt:lpstr>
      <vt:lpstr>Choosing the penalty parameter</vt:lpstr>
      <vt:lpstr>Some example code</vt:lpstr>
      <vt:lpstr>PowerPoint Presentation</vt:lpstr>
      <vt:lpstr>Pruning Code</vt:lpstr>
      <vt:lpstr>A Basic Policy Problem</vt:lpstr>
      <vt:lpstr>Typical Poverty Scorecard</vt:lpstr>
      <vt:lpstr>PowerPoint Presentation</vt:lpstr>
      <vt:lpstr>Can we do better?</vt:lpstr>
      <vt:lpstr>Brazilian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Variable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and Observations</vt:lpstr>
      <vt:lpstr>PowerPoint Presentation</vt:lpstr>
      <vt:lpstr>Questions and Observations</vt:lpstr>
      <vt:lpstr>Tuning Parameter Choice</vt:lpstr>
      <vt:lpstr>Output</vt:lpstr>
      <vt:lpstr>PowerPoint Presentation</vt:lpstr>
      <vt:lpstr>PowerPoint Presentation</vt:lpstr>
      <vt:lpstr>What does the tree look like?</vt:lpstr>
      <vt:lpstr>PowerPoint Presentation</vt:lpstr>
      <vt:lpstr>PowerPoint Presentation</vt:lpstr>
      <vt:lpstr>Variable Importance</vt:lpstr>
      <vt:lpstr>How to describe model</vt:lpstr>
      <vt:lpstr>Questions and Observations</vt:lpstr>
      <vt:lpstr>Measuring Performance</vt:lpstr>
      <vt:lpstr>PowerPoint Presentation</vt:lpstr>
      <vt:lpstr>Measuring Performance</vt:lpstr>
      <vt:lpstr>PowerPoint Presentation</vt:lpstr>
      <vt:lpstr>Measuring Performance</vt:lpstr>
      <vt:lpstr>PowerPoint Presentation</vt:lpstr>
      <vt:lpstr>This is what we want from econometric theorems</vt:lpstr>
      <vt:lpstr>Summary</vt:lpstr>
      <vt:lpstr>Causal Trees: Recursive Partitioning for  Heterogeneous Causal Effects</vt:lpstr>
      <vt:lpstr>Motivation I: Experiments and Data-Mining</vt:lpstr>
      <vt:lpstr>Motivation II: Treatment Effect Heterogeneity for Policy</vt:lpstr>
      <vt:lpstr>Preview</vt:lpstr>
      <vt:lpstr>“Moving the Goalpost”: What is Question?</vt:lpstr>
      <vt:lpstr>Using Trees to Estimate Causal Effects</vt:lpstr>
      <vt:lpstr>Using Trees to Estimate Causal Effects</vt:lpstr>
      <vt:lpstr>Literature</vt:lpstr>
      <vt:lpstr>Another Approach: Transform the Outcome</vt:lpstr>
      <vt:lpstr>Causal Trees:  (Conventional Tree, Transformed Outcome)</vt:lpstr>
      <vt:lpstr>Critique of Approach:  Transform the Outcome</vt:lpstr>
      <vt:lpstr>Causal Trees:  (Causal Tree, TOT loss function)</vt:lpstr>
      <vt:lpstr>Causal Trees</vt:lpstr>
      <vt:lpstr>Honest Causal Trees</vt:lpstr>
      <vt:lpstr>Standard Prediction Trees</vt:lpstr>
      <vt:lpstr>Honest Prediction Trees</vt:lpstr>
      <vt:lpstr>Standard Causal Trees</vt:lpstr>
      <vt:lpstr>Honest Causal Trees</vt:lpstr>
      <vt:lpstr>Inference</vt:lpstr>
      <vt:lpstr>Comparing Alternative Approaches to Preferred Honest Causal Tree</vt:lpstr>
      <vt:lpstr>Application: Treatment Effect Heterogeneity in Estimating Position Effects in Search </vt:lpstr>
      <vt:lpstr>Relevance v. Position</vt:lpstr>
      <vt:lpstr>Search Experiment Tree: Effect of Demoting Top Link (Test Sample Effects)</vt:lpstr>
      <vt:lpstr>PowerPoint Presentation</vt:lpstr>
      <vt:lpstr>Use Test Sample for Segment Means &amp; Std Errors to Avoid Bias  Variance of estimated treatment effects in training sample 2.5 times that in test sample (adaptive estimates biased)</vt:lpstr>
      <vt:lpstr>Analyzing Field Experiments: Revisit Karlan and List (AER)</vt:lpstr>
      <vt:lpstr>Effect of All Treatments (Pooled) Training Data</vt:lpstr>
      <vt:lpstr>Training Sample</vt:lpstr>
      <vt:lpstr>Estimation Sample</vt:lpstr>
      <vt:lpstr>Interpretation: Sample Splitting is Key</vt:lpstr>
      <vt:lpstr>Summary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Online and Offline Marketplaces Using Theory, Models and Field Experiments</dc:title>
  <dc:creator>Susan Athey</dc:creator>
  <cp:lastModifiedBy>Susan Athey</cp:lastModifiedBy>
  <cp:revision>1335</cp:revision>
  <cp:lastPrinted>2015-04-26T00:39:22Z</cp:lastPrinted>
  <dcterms:created xsi:type="dcterms:W3CDTF">2011-08-26T13:35:04Z</dcterms:created>
  <dcterms:modified xsi:type="dcterms:W3CDTF">2018-04-27T17:18:50Z</dcterms:modified>
</cp:coreProperties>
</file>